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ppt/charts/chart14.xml" ContentType="application/vnd.openxmlformats-officedocument.drawingml.chart+xml"/>
  <Override PartName="/ppt/notesSlides/notesSlide8.xml" ContentType="application/vnd.openxmlformats-officedocument.presentationml.notesSlide+xml"/>
  <Override PartName="/ppt/charts/chart15.xml" ContentType="application/vnd.openxmlformats-officedocument.drawingml.chart+xml"/>
  <Override PartName="/ppt/notesSlides/notesSlide9.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1.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2.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3.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4.xml" ContentType="application/vnd.openxmlformats-officedocument.presentationml.notesSlid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5.xml" ContentType="application/vnd.openxmlformats-officedocument.presentationml.notesSlid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16.xml" ContentType="application/vnd.openxmlformats-officedocument.presentationml.notesSlid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Lst>
  <p:notesMasterIdLst>
    <p:notesMasterId r:id="rId41"/>
  </p:notesMasterIdLst>
  <p:sldIdLst>
    <p:sldId id="5039" r:id="rId4"/>
    <p:sldId id="5040" r:id="rId5"/>
    <p:sldId id="4550" r:id="rId6"/>
    <p:sldId id="5059" r:id="rId7"/>
    <p:sldId id="5020" r:id="rId8"/>
    <p:sldId id="5108" r:id="rId9"/>
    <p:sldId id="5110" r:id="rId10"/>
    <p:sldId id="5111" r:id="rId11"/>
    <p:sldId id="4383" r:id="rId12"/>
    <p:sldId id="266" r:id="rId13"/>
    <p:sldId id="4480" r:id="rId14"/>
    <p:sldId id="5054" r:id="rId15"/>
    <p:sldId id="4454" r:id="rId16"/>
    <p:sldId id="4386" r:id="rId17"/>
    <p:sldId id="4545" r:id="rId18"/>
    <p:sldId id="5056" r:id="rId19"/>
    <p:sldId id="262" r:id="rId20"/>
    <p:sldId id="4519" r:id="rId21"/>
    <p:sldId id="4526" r:id="rId22"/>
    <p:sldId id="5113" r:id="rId23"/>
    <p:sldId id="4528" r:id="rId24"/>
    <p:sldId id="5057" r:id="rId25"/>
    <p:sldId id="5044" r:id="rId26"/>
    <p:sldId id="5112" r:id="rId27"/>
    <p:sldId id="4291" r:id="rId28"/>
    <p:sldId id="5092" r:id="rId29"/>
    <p:sldId id="4293" r:id="rId30"/>
    <p:sldId id="5077" r:id="rId31"/>
    <p:sldId id="4295" r:id="rId32"/>
    <p:sldId id="4448" r:id="rId33"/>
    <p:sldId id="5060" r:id="rId34"/>
    <p:sldId id="4280" r:id="rId35"/>
    <p:sldId id="5023" r:id="rId36"/>
    <p:sldId id="5069" r:id="rId37"/>
    <p:sldId id="5076" r:id="rId38"/>
    <p:sldId id="5107" r:id="rId39"/>
    <p:sldId id="4445" r:id="rId40"/>
  </p:sldIdLst>
  <p:sldSz cx="12192000" cy="6858000"/>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9A4F8-7655-48A2-8FD2-68E22FEA7A52}" v="2" dt="2025-07-09T16:04:03.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250" autoAdjust="0"/>
    <p:restoredTop sz="94660"/>
  </p:normalViewPr>
  <p:slideViewPr>
    <p:cSldViewPr snapToGrid="0">
      <p:cViewPr varScale="1">
        <p:scale>
          <a:sx n="111" d="100"/>
          <a:sy n="111" d="100"/>
        </p:scale>
        <p:origin x="810"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1" Type="http://schemas.openxmlformats.org/officeDocument/2006/relationships/oleObject" Target="https://cciap-my.sharepoint.com/personal/rgonzalez_panacamara_org/Documents/0000%20DASHBOARD/Respaldo/Dashboard%20CEECAM%20jul2025.xlsm" TargetMode="Externa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6.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20Dashboard/Respaldo/Dashboard%20CEECAM%20mar2025.xlsm"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20Dashboard/Respaldo/Dashboard%20CEECAM%20mar2025.xlsm"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20Dashboard/Respaldo/Dashboard%20CEECAM%20feb2025.xlsm" TargetMode="External"/><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20Dashboard/Respaldo/Dashboard%20CEECAM%20feb2025.xlsm" TargetMode="External"/><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20Dashboard/Respaldo/Dashboard%20CEECAM%20feb2025.xlsm" TargetMode="External"/><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l2025.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may2025.xlsm"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jun2025.xlsm"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ciap-my.sharepoint.com/personal/rgonzalez_panacamara_org/Documents/0000%20DASHBOARD/Respaldo/Dashboard%20CEECAM%20may2025.xlsm"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IED!TablaDinámica1</c:name>
    <c:fmtId val="28"/>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PA" b="1"/>
              <a:t>Inversión</a:t>
            </a:r>
            <a:r>
              <a:rPr lang="es-PA" b="1" baseline="0"/>
              <a:t> extranjera directa neta</a:t>
            </a:r>
            <a:endParaRPr lang="es-PA"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PA"/>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noFill/>
            <a:round/>
          </a:ln>
          <a:effectLst/>
        </c:spPr>
        <c:marker>
          <c:symbol val="circle"/>
          <c:size val="7"/>
          <c:spPr>
            <a:no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noFill/>
            <a:round/>
          </a:ln>
          <a:effectLst/>
        </c:spPr>
        <c:marker>
          <c:symbol val="circle"/>
          <c:size val="7"/>
          <c:spPr>
            <a:noFill/>
            <a:ln w="9525">
              <a:noFill/>
            </a:ln>
            <a:effectLst/>
          </c:spPr>
        </c:marker>
        <c:dLbl>
          <c:idx val="0"/>
          <c:layout>
            <c:manualLayout>
              <c:x val="-3.9895539772102209E-2"/>
              <c:y val="2.412041868260431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noFill/>
            <a:round/>
          </a:ln>
          <a:effectLst/>
        </c:spPr>
        <c:marker>
          <c:symbol val="circle"/>
          <c:size val="7"/>
          <c:spPr>
            <a:noFill/>
            <a:ln w="9525">
              <a:noFill/>
            </a:ln>
            <a:effectLst/>
          </c:spPr>
        </c:marker>
        <c:dLbl>
          <c:idx val="0"/>
          <c:layout>
            <c:manualLayout>
              <c:x val="-1.7893335740293607E-2"/>
              <c:y val="3.054612149384929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noFill/>
            <a:round/>
          </a:ln>
          <a:effectLst/>
        </c:spPr>
        <c:marker>
          <c:symbol val="circle"/>
          <c:size val="7"/>
          <c:spPr>
            <a:noFill/>
            <a:ln w="9525">
              <a:noFill/>
            </a:ln>
            <a:effectLst/>
          </c:spPr>
        </c:marker>
        <c:dLbl>
          <c:idx val="0"/>
          <c:layout>
            <c:manualLayout>
              <c:x val="-4.7838335427585199E-2"/>
              <c:y val="-8.190367770293775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noFill/>
            <a:round/>
          </a:ln>
          <a:effectLst/>
        </c:spPr>
        <c:marker>
          <c:symbol val="circle"/>
          <c:size val="7"/>
          <c:spPr>
            <a:noFill/>
            <a:ln w="9525">
              <a:noFill/>
            </a:ln>
            <a:effectLst/>
          </c:spPr>
        </c:marker>
        <c:dLbl>
          <c:idx val="0"/>
          <c:layout>
            <c:manualLayout>
              <c:x val="-3.5951601387975277E-2"/>
              <c:y val="-9.15422319198052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noFill/>
            <a:round/>
          </a:ln>
          <a:effectLst/>
        </c:spPr>
        <c:marker>
          <c:symbol val="circle"/>
          <c:size val="7"/>
          <c:spPr>
            <a:noFill/>
            <a:ln w="9525">
              <a:noFill/>
            </a:ln>
            <a:effectLst/>
          </c:spPr>
        </c:marker>
        <c:dLbl>
          <c:idx val="0"/>
          <c:layout>
            <c:manualLayout>
              <c:x val="-4.915292380706042E-2"/>
              <c:y val="-6.58394206748253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noFill/>
            <a:round/>
          </a:ln>
          <a:effectLst/>
        </c:spPr>
        <c:marker>
          <c:symbol val="circle"/>
          <c:size val="7"/>
          <c:spPr>
            <a:noFill/>
            <a:ln w="9525">
              <a:noFill/>
            </a:ln>
            <a:effectLst/>
          </c:spPr>
        </c:marker>
      </c:pivotFmt>
      <c:pivotFmt>
        <c:idx val="10"/>
        <c:spPr>
          <a:solidFill>
            <a:schemeClr val="accent1"/>
          </a:solidFill>
          <a:ln w="28575" cap="rnd">
            <a:noFill/>
            <a:round/>
          </a:ln>
          <a:effectLst/>
        </c:spPr>
        <c:marker>
          <c:symbol val="circle"/>
          <c:size val="7"/>
          <c:spPr>
            <a:noFill/>
            <a:ln w="9525">
              <a:noFill/>
            </a:ln>
            <a:effectLst/>
          </c:spPr>
        </c:marker>
      </c:pivotFmt>
      <c:pivotFmt>
        <c:idx val="11"/>
        <c:spPr>
          <a:solidFill>
            <a:schemeClr val="accent1"/>
          </a:solidFill>
          <a:ln w="28575" cap="rnd">
            <a:noFill/>
            <a:round/>
          </a:ln>
          <a:effectLst/>
        </c:spPr>
        <c:marker>
          <c:symbol val="circle"/>
          <c:size val="7"/>
          <c:spPr>
            <a:noFill/>
            <a:ln w="9525">
              <a:noFill/>
            </a:ln>
            <a:effectLst/>
          </c:spPr>
        </c:marker>
      </c:pivotFmt>
      <c:pivotFmt>
        <c:idx val="12"/>
        <c:spPr>
          <a:solidFill>
            <a:schemeClr val="accent1"/>
          </a:solidFill>
          <a:ln w="28575" cap="rnd">
            <a:noFill/>
            <a:round/>
          </a:ln>
          <a:effectLst/>
        </c:spPr>
        <c:marker>
          <c:symbol val="circle"/>
          <c:size val="7"/>
          <c:spPr>
            <a:noFill/>
            <a:ln w="9525">
              <a:noFill/>
            </a:ln>
            <a:effectLst/>
          </c:spPr>
        </c:marker>
      </c:pivotFmt>
      <c:pivotFmt>
        <c:idx val="13"/>
        <c:spPr>
          <a:solidFill>
            <a:schemeClr val="accent1"/>
          </a:solidFill>
          <a:ln w="28575" cap="rnd">
            <a:noFill/>
            <a:round/>
          </a:ln>
          <a:effectLst/>
        </c:spPr>
        <c:marker>
          <c:symbol val="circle"/>
          <c:size val="7"/>
          <c:spPr>
            <a:noFill/>
            <a:ln w="9525">
              <a:noFill/>
            </a:ln>
            <a:effectLst/>
          </c:spPr>
        </c:marker>
      </c:pivotFmt>
      <c:pivotFmt>
        <c:idx val="14"/>
        <c:spPr>
          <a:solidFill>
            <a:schemeClr val="accent1"/>
          </a:solidFill>
          <a:ln w="28575" cap="rnd">
            <a:noFill/>
            <a:round/>
          </a:ln>
          <a:effectLst/>
        </c:spPr>
        <c:marker>
          <c:symbol val="circle"/>
          <c:size val="7"/>
          <c:spPr>
            <a:noFill/>
            <a:ln w="9525">
              <a:noFill/>
            </a:ln>
            <a:effectLst/>
          </c:spPr>
        </c:marker>
      </c:pivotFmt>
      <c:pivotFmt>
        <c:idx val="15"/>
        <c:spPr>
          <a:solidFill>
            <a:schemeClr val="accent1"/>
          </a:solidFill>
          <a:ln w="28575" cap="rnd">
            <a:noFill/>
            <a:round/>
          </a:ln>
          <a:effectLst/>
        </c:spPr>
        <c:marker>
          <c:symbol val="circle"/>
          <c:size val="7"/>
          <c:spPr>
            <a:noFill/>
            <a:ln w="9525">
              <a:noFill/>
            </a:ln>
            <a:effectLst/>
          </c:spPr>
        </c:marker>
      </c:pivotFmt>
      <c:pivotFmt>
        <c:idx val="16"/>
        <c:spPr>
          <a:solidFill>
            <a:schemeClr val="accent1"/>
          </a:solidFill>
          <a:ln w="28575" cap="rnd">
            <a:noFill/>
            <a:round/>
          </a:ln>
          <a:effectLst/>
        </c:spPr>
        <c:marker>
          <c:symbol val="circle"/>
          <c:size val="7"/>
          <c:spPr>
            <a:noFill/>
            <a:ln w="9525">
              <a:noFill/>
            </a:ln>
            <a:effectLst/>
          </c:spPr>
        </c:marker>
      </c:pivotFmt>
      <c:pivotFmt>
        <c:idx val="17"/>
        <c:spPr>
          <a:solidFill>
            <a:schemeClr val="accent1"/>
          </a:solidFill>
          <a:ln w="28575" cap="rnd">
            <a:noFill/>
            <a:round/>
          </a:ln>
          <a:effectLst/>
        </c:spPr>
        <c:marker>
          <c:symbol val="circle"/>
          <c:size val="7"/>
          <c:spPr>
            <a:noFill/>
            <a:ln w="9525">
              <a:noFill/>
            </a:ln>
            <a:effectLst/>
          </c:spPr>
        </c:marker>
      </c:pivotFmt>
      <c:pivotFmt>
        <c:idx val="18"/>
        <c:spPr>
          <a:solidFill>
            <a:schemeClr val="accent1"/>
          </a:solidFill>
          <a:ln w="28575" cap="rnd">
            <a:noFill/>
            <a:round/>
          </a:ln>
          <a:effectLst/>
        </c:spPr>
        <c:marker>
          <c:symbol val="circle"/>
          <c:size val="7"/>
          <c:spPr>
            <a:noFill/>
            <a:ln w="9525">
              <a:noFill/>
            </a:ln>
            <a:effectLst/>
          </c:spPr>
        </c:marker>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noFill/>
            <a:round/>
          </a:ln>
          <a:effectLst/>
        </c:spPr>
        <c:marker>
          <c:symbol val="circle"/>
          <c:size val="7"/>
          <c:spPr>
            <a:no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noFill/>
            <a:round/>
          </a:ln>
          <a:effectLst/>
        </c:spPr>
        <c:marker>
          <c:symbol val="circle"/>
          <c:size val="7"/>
          <c:spPr>
            <a:noFill/>
            <a:ln w="9525">
              <a:noFill/>
            </a:ln>
            <a:effectLst/>
          </c:spPr>
        </c:marker>
        <c:dLbl>
          <c:idx val="0"/>
          <c:layout>
            <c:manualLayout>
              <c:x val="-3.5951601387975277E-2"/>
              <c:y val="-9.15422319198052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noFill/>
            <a:round/>
          </a:ln>
          <a:effectLst/>
        </c:spPr>
        <c:marker>
          <c:symbol val="circle"/>
          <c:size val="7"/>
          <c:spPr>
            <a:noFill/>
            <a:ln w="9525">
              <a:noFill/>
            </a:ln>
            <a:effectLst/>
          </c:spPr>
        </c:marker>
      </c:pivotFmt>
      <c:pivotFmt>
        <c:idx val="25"/>
        <c:spPr>
          <a:solidFill>
            <a:schemeClr val="accent1"/>
          </a:solidFill>
          <a:ln w="28575" cap="rnd">
            <a:noFill/>
            <a:round/>
          </a:ln>
          <a:effectLst/>
        </c:spPr>
        <c:marker>
          <c:symbol val="circle"/>
          <c:size val="7"/>
          <c:spPr>
            <a:noFill/>
            <a:ln w="9525">
              <a:noFill/>
            </a:ln>
            <a:effectLst/>
          </c:spPr>
        </c:marker>
      </c:pivotFmt>
      <c:pivotFmt>
        <c:idx val="26"/>
        <c:spPr>
          <a:solidFill>
            <a:schemeClr val="accent1"/>
          </a:solidFill>
          <a:ln w="28575" cap="rnd">
            <a:noFill/>
            <a:round/>
          </a:ln>
          <a:effectLst/>
        </c:spPr>
        <c:marker>
          <c:symbol val="circle"/>
          <c:size val="7"/>
          <c:spPr>
            <a:noFill/>
            <a:ln w="9525">
              <a:noFill/>
            </a:ln>
            <a:effectLst/>
          </c:spPr>
        </c:marker>
      </c:pivotFmt>
      <c:pivotFmt>
        <c:idx val="27"/>
        <c:spPr>
          <a:solidFill>
            <a:schemeClr val="accent1"/>
          </a:solidFill>
          <a:ln w="28575" cap="rnd">
            <a:noFill/>
            <a:round/>
          </a:ln>
          <a:effectLst/>
        </c:spPr>
        <c:marker>
          <c:symbol val="circle"/>
          <c:size val="7"/>
          <c:spPr>
            <a:noFill/>
            <a:ln w="9525">
              <a:noFill/>
            </a:ln>
            <a:effectLst/>
          </c:spPr>
        </c:marker>
        <c:dLbl>
          <c:idx val="0"/>
          <c:layout>
            <c:manualLayout>
              <c:x val="-4.7838335427585199E-2"/>
              <c:y val="-8.190367770293775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noFill/>
            <a:round/>
          </a:ln>
          <a:effectLst/>
        </c:spPr>
        <c:marker>
          <c:symbol val="circle"/>
          <c:size val="7"/>
          <c:spPr>
            <a:noFill/>
            <a:ln w="9525">
              <a:noFill/>
            </a:ln>
            <a:effectLst/>
          </c:spPr>
        </c:marker>
        <c:dLbl>
          <c:idx val="0"/>
          <c:layout>
            <c:manualLayout>
              <c:x val="-3.9895539772102209E-2"/>
              <c:y val="2.412041868260431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noFill/>
            <a:round/>
          </a:ln>
          <a:effectLst/>
        </c:spPr>
        <c:marker>
          <c:symbol val="circle"/>
          <c:size val="7"/>
          <c:spPr>
            <a:noFill/>
            <a:ln w="9525">
              <a:noFill/>
            </a:ln>
            <a:effectLst/>
          </c:spPr>
        </c:marker>
        <c:dLbl>
          <c:idx val="0"/>
          <c:layout>
            <c:manualLayout>
              <c:x val="-1.7893335740293607E-2"/>
              <c:y val="3.054612149384929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noFill/>
            <a:round/>
          </a:ln>
          <a:effectLst/>
        </c:spPr>
        <c:marker>
          <c:symbol val="circle"/>
          <c:size val="7"/>
          <c:spPr>
            <a:noFill/>
            <a:ln w="9525">
              <a:noFill/>
            </a:ln>
            <a:effectLst/>
          </c:spPr>
        </c:marker>
        <c:dLbl>
          <c:idx val="0"/>
          <c:layout>
            <c:manualLayout>
              <c:x val="-4.915292380706042E-2"/>
              <c:y val="-6.58394206748253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noFill/>
            <a:round/>
          </a:ln>
          <a:effectLst/>
        </c:spPr>
        <c:marker>
          <c:symbol val="circle"/>
          <c:size val="7"/>
          <c:spPr>
            <a:noFill/>
            <a:ln w="9525">
              <a:noFill/>
            </a:ln>
            <a:effectLst/>
          </c:spPr>
        </c:marker>
      </c:pivotFmt>
      <c:pivotFmt>
        <c:idx val="32"/>
        <c:spPr>
          <a:solidFill>
            <a:schemeClr val="accent1"/>
          </a:solidFill>
          <a:ln w="28575" cap="rnd">
            <a:noFill/>
            <a:round/>
          </a:ln>
          <a:effectLst/>
        </c:spPr>
        <c:marker>
          <c:symbol val="circle"/>
          <c:size val="7"/>
          <c:spPr>
            <a:noFill/>
            <a:ln w="9525">
              <a:noFill/>
            </a:ln>
            <a:effectLst/>
          </c:spPr>
        </c:marker>
      </c:pivotFmt>
      <c:pivotFmt>
        <c:idx val="33"/>
        <c:spPr>
          <a:solidFill>
            <a:schemeClr val="accent1"/>
          </a:solidFill>
          <a:ln w="28575" cap="rnd">
            <a:noFill/>
            <a:round/>
          </a:ln>
          <a:effectLst/>
        </c:spPr>
        <c:marker>
          <c:symbol val="circle"/>
          <c:size val="7"/>
          <c:spPr>
            <a:noFill/>
            <a:ln w="9525">
              <a:noFill/>
            </a:ln>
            <a:effectLst/>
          </c:spPr>
        </c:marker>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noFill/>
            <a:round/>
          </a:ln>
          <a:effectLst/>
        </c:spPr>
        <c:marker>
          <c:symbol val="circle"/>
          <c:size val="7"/>
          <c:spPr>
            <a:noFill/>
            <a:ln w="9525">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noFill/>
            <a:round/>
          </a:ln>
          <a:effectLst/>
        </c:spPr>
        <c:marker>
          <c:symbol val="circle"/>
          <c:size val="7"/>
          <c:spPr>
            <a:noFill/>
            <a:ln w="9525">
              <a:noFill/>
            </a:ln>
            <a:effectLst/>
          </c:spPr>
        </c:marker>
        <c:dLbl>
          <c:idx val="0"/>
          <c:layout>
            <c:manualLayout>
              <c:x val="-3.5951601387975277E-2"/>
              <c:y val="-9.15422319198052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noFill/>
            <a:round/>
          </a:ln>
          <a:effectLst/>
        </c:spPr>
        <c:marker>
          <c:symbol val="circle"/>
          <c:size val="7"/>
          <c:spPr>
            <a:noFill/>
            <a:ln w="9525">
              <a:noFill/>
            </a:ln>
            <a:effectLst/>
          </c:spPr>
        </c:marker>
      </c:pivotFmt>
      <c:pivotFmt>
        <c:idx val="40"/>
        <c:spPr>
          <a:solidFill>
            <a:schemeClr val="accent1"/>
          </a:solidFill>
          <a:ln w="28575" cap="rnd">
            <a:noFill/>
            <a:round/>
          </a:ln>
          <a:effectLst/>
        </c:spPr>
        <c:marker>
          <c:symbol val="circle"/>
          <c:size val="7"/>
          <c:spPr>
            <a:noFill/>
            <a:ln w="9525">
              <a:noFill/>
            </a:ln>
            <a:effectLst/>
          </c:spPr>
        </c:marker>
      </c:pivotFmt>
      <c:pivotFmt>
        <c:idx val="41"/>
        <c:spPr>
          <a:solidFill>
            <a:schemeClr val="accent1"/>
          </a:solidFill>
          <a:ln w="28575" cap="rnd">
            <a:noFill/>
            <a:round/>
          </a:ln>
          <a:effectLst/>
        </c:spPr>
        <c:marker>
          <c:symbol val="circle"/>
          <c:size val="7"/>
          <c:spPr>
            <a:noFill/>
            <a:ln w="9525">
              <a:noFill/>
            </a:ln>
            <a:effectLst/>
          </c:spPr>
        </c:marker>
      </c:pivotFmt>
      <c:pivotFmt>
        <c:idx val="42"/>
        <c:spPr>
          <a:solidFill>
            <a:schemeClr val="accent1"/>
          </a:solidFill>
          <a:ln w="28575" cap="rnd">
            <a:noFill/>
            <a:round/>
          </a:ln>
          <a:effectLst/>
        </c:spPr>
        <c:marker>
          <c:symbol val="circle"/>
          <c:size val="7"/>
          <c:spPr>
            <a:noFill/>
            <a:ln w="9525">
              <a:noFill/>
            </a:ln>
            <a:effectLst/>
          </c:spPr>
        </c:marker>
        <c:dLbl>
          <c:idx val="0"/>
          <c:layout>
            <c:manualLayout>
              <c:x val="-4.7838335427585199E-2"/>
              <c:y val="-8.190367770293775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noFill/>
            <a:round/>
          </a:ln>
          <a:effectLst/>
        </c:spPr>
        <c:marker>
          <c:symbol val="circle"/>
          <c:size val="7"/>
          <c:spPr>
            <a:noFill/>
            <a:ln w="9525">
              <a:noFill/>
            </a:ln>
            <a:effectLst/>
          </c:spPr>
        </c:marker>
        <c:dLbl>
          <c:idx val="0"/>
          <c:layout>
            <c:manualLayout>
              <c:x val="-3.9895539772102209E-2"/>
              <c:y val="2.412041868260431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noFill/>
            <a:round/>
          </a:ln>
          <a:effectLst/>
        </c:spPr>
        <c:marker>
          <c:symbol val="circle"/>
          <c:size val="7"/>
          <c:spPr>
            <a:noFill/>
            <a:ln w="9525">
              <a:noFill/>
            </a:ln>
            <a:effectLst/>
          </c:spPr>
        </c:marker>
        <c:dLbl>
          <c:idx val="0"/>
          <c:layout>
            <c:manualLayout>
              <c:x val="-1.7893335740293607E-2"/>
              <c:y val="3.054612149384929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noFill/>
            <a:round/>
          </a:ln>
          <a:effectLst/>
        </c:spPr>
        <c:marker>
          <c:symbol val="circle"/>
          <c:size val="7"/>
          <c:spPr>
            <a:noFill/>
            <a:ln w="9525">
              <a:noFill/>
            </a:ln>
            <a:effectLst/>
          </c:spPr>
        </c:marker>
        <c:dLbl>
          <c:idx val="0"/>
          <c:layout>
            <c:manualLayout>
              <c:x val="-4.915292380706042E-2"/>
              <c:y val="-6.583942067482534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noFill/>
            <a:round/>
          </a:ln>
          <a:effectLst/>
        </c:spPr>
        <c:marker>
          <c:symbol val="circle"/>
          <c:size val="7"/>
          <c:spPr>
            <a:noFill/>
            <a:ln w="9525">
              <a:noFill/>
            </a:ln>
            <a:effectLst/>
          </c:spPr>
        </c:marker>
      </c:pivotFmt>
      <c:pivotFmt>
        <c:idx val="47"/>
        <c:spPr>
          <a:solidFill>
            <a:schemeClr val="accent1"/>
          </a:solidFill>
          <a:ln w="28575" cap="rnd">
            <a:noFill/>
            <a:round/>
          </a:ln>
          <a:effectLst/>
        </c:spPr>
        <c:marker>
          <c:symbol val="circle"/>
          <c:size val="7"/>
          <c:spPr>
            <a:noFill/>
            <a:ln w="9525">
              <a:noFill/>
            </a:ln>
            <a:effectLst/>
          </c:spPr>
        </c:marker>
      </c:pivotFmt>
      <c:pivotFmt>
        <c:idx val="48"/>
        <c:spPr>
          <a:solidFill>
            <a:schemeClr val="accent1"/>
          </a:solidFill>
          <a:ln w="28575" cap="rnd">
            <a:noFill/>
            <a:round/>
          </a:ln>
          <a:effectLst/>
        </c:spPr>
        <c:marker>
          <c:symbol val="circle"/>
          <c:size val="7"/>
          <c:spPr>
            <a:noFill/>
            <a:ln w="9525">
              <a:noFill/>
            </a:ln>
            <a:effectLst/>
          </c:spPr>
        </c:marker>
      </c:pivotFmt>
    </c:pivotFmts>
    <c:plotArea>
      <c:layout>
        <c:manualLayout>
          <c:layoutTarget val="inner"/>
          <c:xMode val="edge"/>
          <c:yMode val="edge"/>
          <c:x val="9.8832168053873876E-2"/>
          <c:y val="8.7078652204672716E-2"/>
          <c:w val="0.87696540751113672"/>
          <c:h val="0.75938519579908825"/>
        </c:manualLayout>
      </c:layout>
      <c:barChart>
        <c:barDir val="col"/>
        <c:grouping val="stacked"/>
        <c:varyColors val="0"/>
        <c:ser>
          <c:idx val="1"/>
          <c:order val="1"/>
          <c:tx>
            <c:strRef>
              <c:f>'TD IED'!$C$1</c:f>
              <c:strCache>
                <c:ptCount val="1"/>
                <c:pt idx="0">
                  <c:v>Acciones.</c:v>
                </c:pt>
              </c:strCache>
            </c:strRef>
          </c:tx>
          <c:spPr>
            <a:solidFill>
              <a:schemeClr val="accent2"/>
            </a:solidFill>
            <a:ln>
              <a:noFill/>
            </a:ln>
            <a:effectLst/>
          </c:spPr>
          <c:invertIfNegative val="0"/>
          <c:cat>
            <c:multiLvlStrRef>
              <c:f>'TD IED'!$A$2:$A$38</c:f>
              <c:multiLvlStrCache>
                <c:ptCount val="29"/>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pt idx="16">
                    <c:v>Trim.1</c:v>
                  </c:pt>
                  <c:pt idx="17">
                    <c:v>Trim.2</c:v>
                  </c:pt>
                  <c:pt idx="18">
                    <c:v>Trim.3</c:v>
                  </c:pt>
                  <c:pt idx="19">
                    <c:v>Trim.4</c:v>
                  </c:pt>
                  <c:pt idx="20">
                    <c:v>Trim.1</c:v>
                  </c:pt>
                  <c:pt idx="21">
                    <c:v>Trim.2</c:v>
                  </c:pt>
                  <c:pt idx="22">
                    <c:v>Trim.3</c:v>
                  </c:pt>
                  <c:pt idx="23">
                    <c:v>Trim.4</c:v>
                  </c:pt>
                  <c:pt idx="24">
                    <c:v>Trim.1</c:v>
                  </c:pt>
                  <c:pt idx="25">
                    <c:v>Trim.2</c:v>
                  </c:pt>
                  <c:pt idx="26">
                    <c:v>Trim.3</c:v>
                  </c:pt>
                  <c:pt idx="27">
                    <c:v>Trim.4</c:v>
                  </c:pt>
                  <c:pt idx="28">
                    <c:v>Trim.1</c:v>
                  </c:pt>
                </c:lvl>
                <c:lvl>
                  <c:pt idx="0">
                    <c:v>2018</c:v>
                  </c:pt>
                  <c:pt idx="4">
                    <c:v>2019</c:v>
                  </c:pt>
                  <c:pt idx="8">
                    <c:v>2020</c:v>
                  </c:pt>
                  <c:pt idx="12">
                    <c:v>2021</c:v>
                  </c:pt>
                  <c:pt idx="16">
                    <c:v>2022</c:v>
                  </c:pt>
                  <c:pt idx="20">
                    <c:v>2023</c:v>
                  </c:pt>
                  <c:pt idx="24">
                    <c:v>2024</c:v>
                  </c:pt>
                  <c:pt idx="28">
                    <c:v>2025</c:v>
                  </c:pt>
                </c:lvl>
              </c:multiLvlStrCache>
            </c:multiLvlStrRef>
          </c:cat>
          <c:val>
            <c:numRef>
              <c:f>'TD IED'!$C$2:$C$38</c:f>
              <c:numCache>
                <c:formatCode>#,##0.0</c:formatCode>
                <c:ptCount val="29"/>
                <c:pt idx="0">
                  <c:v>-367.16801935000001</c:v>
                </c:pt>
                <c:pt idx="1">
                  <c:v>247.91314822000001</c:v>
                </c:pt>
                <c:pt idx="2">
                  <c:v>111.77131452</c:v>
                </c:pt>
                <c:pt idx="3">
                  <c:v>38.304268319999998</c:v>
                </c:pt>
                <c:pt idx="4">
                  <c:v>10.095891420000005</c:v>
                </c:pt>
                <c:pt idx="5">
                  <c:v>-26.452645440000001</c:v>
                </c:pt>
                <c:pt idx="6">
                  <c:v>-11.194979259999997</c:v>
                </c:pt>
                <c:pt idx="7">
                  <c:v>2.3770925899999984</c:v>
                </c:pt>
                <c:pt idx="8">
                  <c:v>-273.65828659000005</c:v>
                </c:pt>
                <c:pt idx="9">
                  <c:v>16.109409950000042</c:v>
                </c:pt>
                <c:pt idx="10">
                  <c:v>-217.59178338999999</c:v>
                </c:pt>
                <c:pt idx="11">
                  <c:v>-192.8308232</c:v>
                </c:pt>
                <c:pt idx="12">
                  <c:v>-49.509916259999997</c:v>
                </c:pt>
                <c:pt idx="13">
                  <c:v>142.24566288</c:v>
                </c:pt>
                <c:pt idx="14">
                  <c:v>67.192332919999998</c:v>
                </c:pt>
                <c:pt idx="15">
                  <c:v>-40.754470069999996</c:v>
                </c:pt>
                <c:pt idx="16">
                  <c:v>-26.585919759999999</c:v>
                </c:pt>
                <c:pt idx="17">
                  <c:v>-10.754291670000001</c:v>
                </c:pt>
                <c:pt idx="18">
                  <c:v>-41.498374499999997</c:v>
                </c:pt>
                <c:pt idx="19">
                  <c:v>180.25514944999998</c:v>
                </c:pt>
                <c:pt idx="20">
                  <c:v>-8.6729703800000006</c:v>
                </c:pt>
                <c:pt idx="21">
                  <c:v>2.9042583699999995</c:v>
                </c:pt>
                <c:pt idx="22">
                  <c:v>-121.82979855000001</c:v>
                </c:pt>
                <c:pt idx="23">
                  <c:v>169.20904440999999</c:v>
                </c:pt>
                <c:pt idx="24">
                  <c:v>-105.00536049999999</c:v>
                </c:pt>
                <c:pt idx="25">
                  <c:v>-206.5368977</c:v>
                </c:pt>
                <c:pt idx="26">
                  <c:v>-45.185330879999995</c:v>
                </c:pt>
                <c:pt idx="27">
                  <c:v>29.51524616</c:v>
                </c:pt>
                <c:pt idx="28">
                  <c:v>5.0265412999999999</c:v>
                </c:pt>
              </c:numCache>
            </c:numRef>
          </c:val>
          <c:extLst>
            <c:ext xmlns:c16="http://schemas.microsoft.com/office/drawing/2014/chart" uri="{C3380CC4-5D6E-409C-BE32-E72D297353CC}">
              <c16:uniqueId val="{00000000-801B-45B9-A5B2-12F6EA86BD70}"/>
            </c:ext>
          </c:extLst>
        </c:ser>
        <c:ser>
          <c:idx val="2"/>
          <c:order val="2"/>
          <c:tx>
            <c:strRef>
              <c:f>'TD IED'!$D$1</c:f>
              <c:strCache>
                <c:ptCount val="1"/>
                <c:pt idx="0">
                  <c:v>Utilidades reinvertidas.</c:v>
                </c:pt>
              </c:strCache>
            </c:strRef>
          </c:tx>
          <c:spPr>
            <a:solidFill>
              <a:schemeClr val="accent3"/>
            </a:solidFill>
            <a:ln>
              <a:noFill/>
            </a:ln>
            <a:effectLst/>
          </c:spPr>
          <c:invertIfNegative val="0"/>
          <c:cat>
            <c:multiLvlStrRef>
              <c:f>'TD IED'!$A$2:$A$38</c:f>
              <c:multiLvlStrCache>
                <c:ptCount val="29"/>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pt idx="16">
                    <c:v>Trim.1</c:v>
                  </c:pt>
                  <c:pt idx="17">
                    <c:v>Trim.2</c:v>
                  </c:pt>
                  <c:pt idx="18">
                    <c:v>Trim.3</c:v>
                  </c:pt>
                  <c:pt idx="19">
                    <c:v>Trim.4</c:v>
                  </c:pt>
                  <c:pt idx="20">
                    <c:v>Trim.1</c:v>
                  </c:pt>
                  <c:pt idx="21">
                    <c:v>Trim.2</c:v>
                  </c:pt>
                  <c:pt idx="22">
                    <c:v>Trim.3</c:v>
                  </c:pt>
                  <c:pt idx="23">
                    <c:v>Trim.4</c:v>
                  </c:pt>
                  <c:pt idx="24">
                    <c:v>Trim.1</c:v>
                  </c:pt>
                  <c:pt idx="25">
                    <c:v>Trim.2</c:v>
                  </c:pt>
                  <c:pt idx="26">
                    <c:v>Trim.3</c:v>
                  </c:pt>
                  <c:pt idx="27">
                    <c:v>Trim.4</c:v>
                  </c:pt>
                  <c:pt idx="28">
                    <c:v>Trim.1</c:v>
                  </c:pt>
                </c:lvl>
                <c:lvl>
                  <c:pt idx="0">
                    <c:v>2018</c:v>
                  </c:pt>
                  <c:pt idx="4">
                    <c:v>2019</c:v>
                  </c:pt>
                  <c:pt idx="8">
                    <c:v>2020</c:v>
                  </c:pt>
                  <c:pt idx="12">
                    <c:v>2021</c:v>
                  </c:pt>
                  <c:pt idx="16">
                    <c:v>2022</c:v>
                  </c:pt>
                  <c:pt idx="20">
                    <c:v>2023</c:v>
                  </c:pt>
                  <c:pt idx="24">
                    <c:v>2024</c:v>
                  </c:pt>
                  <c:pt idx="28">
                    <c:v>2025</c:v>
                  </c:pt>
                </c:lvl>
              </c:multiLvlStrCache>
            </c:multiLvlStrRef>
          </c:cat>
          <c:val>
            <c:numRef>
              <c:f>'TD IED'!$D$2:$D$38</c:f>
              <c:numCache>
                <c:formatCode>#,##0.0</c:formatCode>
                <c:ptCount val="29"/>
                <c:pt idx="0">
                  <c:v>460.96765230000005</c:v>
                </c:pt>
                <c:pt idx="1">
                  <c:v>639.14914296000006</c:v>
                </c:pt>
                <c:pt idx="2">
                  <c:v>527.94594944000005</c:v>
                </c:pt>
                <c:pt idx="3">
                  <c:v>271.78382679000003</c:v>
                </c:pt>
                <c:pt idx="4">
                  <c:v>142.38780245000004</c:v>
                </c:pt>
                <c:pt idx="5">
                  <c:v>1012.56364659</c:v>
                </c:pt>
                <c:pt idx="6">
                  <c:v>550.07129189</c:v>
                </c:pt>
                <c:pt idx="7">
                  <c:v>15.171055469999999</c:v>
                </c:pt>
                <c:pt idx="8">
                  <c:v>457.79388543000005</c:v>
                </c:pt>
                <c:pt idx="9">
                  <c:v>-719.94634042999996</c:v>
                </c:pt>
                <c:pt idx="10">
                  <c:v>-77.450258790000021</c:v>
                </c:pt>
                <c:pt idx="11">
                  <c:v>-360.86018331999998</c:v>
                </c:pt>
                <c:pt idx="12">
                  <c:v>408.25682387999996</c:v>
                </c:pt>
                <c:pt idx="13">
                  <c:v>415.51588727000001</c:v>
                </c:pt>
                <c:pt idx="14">
                  <c:v>574.28318891000004</c:v>
                </c:pt>
                <c:pt idx="15">
                  <c:v>210.27059251999998</c:v>
                </c:pt>
                <c:pt idx="16">
                  <c:v>-34.64680358999999</c:v>
                </c:pt>
                <c:pt idx="17">
                  <c:v>528.32365026000002</c:v>
                </c:pt>
                <c:pt idx="18">
                  <c:v>393.91096754</c:v>
                </c:pt>
                <c:pt idx="19">
                  <c:v>197.72014849000001</c:v>
                </c:pt>
                <c:pt idx="20">
                  <c:v>596.00698585000009</c:v>
                </c:pt>
                <c:pt idx="21">
                  <c:v>471.37816638000004</c:v>
                </c:pt>
                <c:pt idx="22">
                  <c:v>-91.156901759999954</c:v>
                </c:pt>
                <c:pt idx="23">
                  <c:v>76.899667559999983</c:v>
                </c:pt>
                <c:pt idx="24">
                  <c:v>618.08052042999998</c:v>
                </c:pt>
                <c:pt idx="25">
                  <c:v>499.80968989999997</c:v>
                </c:pt>
                <c:pt idx="26">
                  <c:v>397.97514203000003</c:v>
                </c:pt>
                <c:pt idx="27">
                  <c:v>231.62346915000001</c:v>
                </c:pt>
                <c:pt idx="28">
                  <c:v>356.63482669000001</c:v>
                </c:pt>
              </c:numCache>
            </c:numRef>
          </c:val>
          <c:extLst>
            <c:ext xmlns:c16="http://schemas.microsoft.com/office/drawing/2014/chart" uri="{C3380CC4-5D6E-409C-BE32-E72D297353CC}">
              <c16:uniqueId val="{00000001-801B-45B9-A5B2-12F6EA86BD70}"/>
            </c:ext>
          </c:extLst>
        </c:ser>
        <c:ser>
          <c:idx val="3"/>
          <c:order val="3"/>
          <c:tx>
            <c:strRef>
              <c:f>'TD IED'!$E$1</c:f>
              <c:strCache>
                <c:ptCount val="1"/>
                <c:pt idx="0">
                  <c:v>Otro capital.</c:v>
                </c:pt>
              </c:strCache>
            </c:strRef>
          </c:tx>
          <c:spPr>
            <a:solidFill>
              <a:schemeClr val="accent4"/>
            </a:solidFill>
            <a:ln>
              <a:noFill/>
            </a:ln>
            <a:effectLst/>
          </c:spPr>
          <c:invertIfNegative val="0"/>
          <c:cat>
            <c:multiLvlStrRef>
              <c:f>'TD IED'!$A$2:$A$38</c:f>
              <c:multiLvlStrCache>
                <c:ptCount val="29"/>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pt idx="16">
                    <c:v>Trim.1</c:v>
                  </c:pt>
                  <c:pt idx="17">
                    <c:v>Trim.2</c:v>
                  </c:pt>
                  <c:pt idx="18">
                    <c:v>Trim.3</c:v>
                  </c:pt>
                  <c:pt idx="19">
                    <c:v>Trim.4</c:v>
                  </c:pt>
                  <c:pt idx="20">
                    <c:v>Trim.1</c:v>
                  </c:pt>
                  <c:pt idx="21">
                    <c:v>Trim.2</c:v>
                  </c:pt>
                  <c:pt idx="22">
                    <c:v>Trim.3</c:v>
                  </c:pt>
                  <c:pt idx="23">
                    <c:v>Trim.4</c:v>
                  </c:pt>
                  <c:pt idx="24">
                    <c:v>Trim.1</c:v>
                  </c:pt>
                  <c:pt idx="25">
                    <c:v>Trim.2</c:v>
                  </c:pt>
                  <c:pt idx="26">
                    <c:v>Trim.3</c:v>
                  </c:pt>
                  <c:pt idx="27">
                    <c:v>Trim.4</c:v>
                  </c:pt>
                  <c:pt idx="28">
                    <c:v>Trim.1</c:v>
                  </c:pt>
                </c:lvl>
                <c:lvl>
                  <c:pt idx="0">
                    <c:v>2018</c:v>
                  </c:pt>
                  <c:pt idx="4">
                    <c:v>2019</c:v>
                  </c:pt>
                  <c:pt idx="8">
                    <c:v>2020</c:v>
                  </c:pt>
                  <c:pt idx="12">
                    <c:v>2021</c:v>
                  </c:pt>
                  <c:pt idx="16">
                    <c:v>2022</c:v>
                  </c:pt>
                  <c:pt idx="20">
                    <c:v>2023</c:v>
                  </c:pt>
                  <c:pt idx="24">
                    <c:v>2024</c:v>
                  </c:pt>
                  <c:pt idx="28">
                    <c:v>2025</c:v>
                  </c:pt>
                </c:lvl>
              </c:multiLvlStrCache>
            </c:multiLvlStrRef>
          </c:cat>
          <c:val>
            <c:numRef>
              <c:f>'TD IED'!$E$2:$E$38</c:f>
              <c:numCache>
                <c:formatCode>#,##0.0</c:formatCode>
                <c:ptCount val="29"/>
                <c:pt idx="0">
                  <c:v>437.44098710000003</c:v>
                </c:pt>
                <c:pt idx="1">
                  <c:v>1153.8069384100002</c:v>
                </c:pt>
                <c:pt idx="2">
                  <c:v>515.67750669999998</c:v>
                </c:pt>
                <c:pt idx="3">
                  <c:v>1042.79986244</c:v>
                </c:pt>
                <c:pt idx="4">
                  <c:v>975.74746555000002</c:v>
                </c:pt>
                <c:pt idx="5">
                  <c:v>-153.40638833999992</c:v>
                </c:pt>
                <c:pt idx="6">
                  <c:v>899.87520897000002</c:v>
                </c:pt>
                <c:pt idx="7">
                  <c:v>645.71302358999992</c:v>
                </c:pt>
                <c:pt idx="8">
                  <c:v>801.80667588999995</c:v>
                </c:pt>
                <c:pt idx="9">
                  <c:v>1105.7087304300003</c:v>
                </c:pt>
                <c:pt idx="10">
                  <c:v>-291.51766800999997</c:v>
                </c:pt>
                <c:pt idx="11">
                  <c:v>-97.61306964000002</c:v>
                </c:pt>
                <c:pt idx="12">
                  <c:v>-241.73691676999999</c:v>
                </c:pt>
                <c:pt idx="13">
                  <c:v>-127.47608639999999</c:v>
                </c:pt>
                <c:pt idx="14">
                  <c:v>181.77670985</c:v>
                </c:pt>
                <c:pt idx="15">
                  <c:v>106.22255536</c:v>
                </c:pt>
                <c:pt idx="16">
                  <c:v>234.45166336</c:v>
                </c:pt>
                <c:pt idx="17">
                  <c:v>358.66832333000002</c:v>
                </c:pt>
                <c:pt idx="18">
                  <c:v>365.99512442999998</c:v>
                </c:pt>
                <c:pt idx="19">
                  <c:v>167.57985700999996</c:v>
                </c:pt>
                <c:pt idx="20">
                  <c:v>83.182575959999994</c:v>
                </c:pt>
                <c:pt idx="21">
                  <c:v>102.76277251000005</c:v>
                </c:pt>
                <c:pt idx="22">
                  <c:v>342.61362301999998</c:v>
                </c:pt>
                <c:pt idx="23">
                  <c:v>573.71440227999994</c:v>
                </c:pt>
                <c:pt idx="24">
                  <c:v>569.90444462000005</c:v>
                </c:pt>
                <c:pt idx="25">
                  <c:v>325.52710560000003</c:v>
                </c:pt>
                <c:pt idx="26">
                  <c:v>362.82842388</c:v>
                </c:pt>
                <c:pt idx="27">
                  <c:v>154.09550650000003</c:v>
                </c:pt>
                <c:pt idx="28">
                  <c:v>164.36795615</c:v>
                </c:pt>
              </c:numCache>
            </c:numRef>
          </c:val>
          <c:extLst>
            <c:ext xmlns:c16="http://schemas.microsoft.com/office/drawing/2014/chart" uri="{C3380CC4-5D6E-409C-BE32-E72D297353CC}">
              <c16:uniqueId val="{00000002-801B-45B9-A5B2-12F6EA86BD70}"/>
            </c:ext>
          </c:extLst>
        </c:ser>
        <c:dLbls>
          <c:showLegendKey val="0"/>
          <c:showVal val="0"/>
          <c:showCatName val="0"/>
          <c:showSerName val="0"/>
          <c:showPercent val="0"/>
          <c:showBubbleSize val="0"/>
        </c:dLbls>
        <c:gapWidth val="50"/>
        <c:overlap val="100"/>
        <c:axId val="267993807"/>
        <c:axId val="267994463"/>
      </c:barChart>
      <c:lineChart>
        <c:grouping val="standard"/>
        <c:varyColors val="0"/>
        <c:ser>
          <c:idx val="0"/>
          <c:order val="0"/>
          <c:tx>
            <c:strRef>
              <c:f>'TD IED'!$B$1</c:f>
              <c:strCache>
                <c:ptCount val="1"/>
                <c:pt idx="0">
                  <c:v>IED Total</c:v>
                </c:pt>
              </c:strCache>
            </c:strRef>
          </c:tx>
          <c:spPr>
            <a:ln w="28575" cap="rnd">
              <a:noFill/>
              <a:round/>
            </a:ln>
            <a:effectLst/>
          </c:spPr>
          <c:marker>
            <c:symbol val="circle"/>
            <c:size val="7"/>
            <c:spPr>
              <a:noFill/>
              <a:ln w="9525">
                <a:noFill/>
              </a:ln>
              <a:effectLst/>
            </c:spPr>
          </c:marker>
          <c:dPt>
            <c:idx val="0"/>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04-801B-45B9-A5B2-12F6EA86BD70}"/>
              </c:ext>
            </c:extLst>
          </c:dPt>
          <c:dPt>
            <c:idx val="4"/>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06-801B-45B9-A5B2-12F6EA86BD70}"/>
              </c:ext>
            </c:extLst>
          </c:dPt>
          <c:dPt>
            <c:idx val="6"/>
            <c:marker>
              <c:symbol val="circle"/>
              <c:size val="7"/>
              <c:spPr>
                <a:noFill/>
                <a:ln w="9525">
                  <a:noFill/>
                </a:ln>
                <a:effectLst/>
              </c:spPr>
            </c:marker>
            <c:bubble3D val="0"/>
            <c:extLst>
              <c:ext xmlns:c16="http://schemas.microsoft.com/office/drawing/2014/chart" uri="{C3380CC4-5D6E-409C-BE32-E72D297353CC}">
                <c16:uniqueId val="{00000007-801B-45B9-A5B2-12F6EA86BD70}"/>
              </c:ext>
            </c:extLst>
          </c:dPt>
          <c:dPt>
            <c:idx val="7"/>
            <c:marker>
              <c:symbol val="circle"/>
              <c:size val="7"/>
              <c:spPr>
                <a:noFill/>
                <a:ln w="9525">
                  <a:noFill/>
                </a:ln>
                <a:effectLst/>
              </c:spPr>
            </c:marker>
            <c:bubble3D val="0"/>
            <c:extLst>
              <c:ext xmlns:c16="http://schemas.microsoft.com/office/drawing/2014/chart" uri="{C3380CC4-5D6E-409C-BE32-E72D297353CC}">
                <c16:uniqueId val="{00000008-801B-45B9-A5B2-12F6EA86BD70}"/>
              </c:ext>
            </c:extLst>
          </c:dPt>
          <c:dPt>
            <c:idx val="8"/>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0A-801B-45B9-A5B2-12F6EA86BD70}"/>
              </c:ext>
            </c:extLst>
          </c:dPt>
          <c:dPt>
            <c:idx val="10"/>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0C-801B-45B9-A5B2-12F6EA86BD70}"/>
              </c:ext>
            </c:extLst>
          </c:dPt>
          <c:dPt>
            <c:idx val="11"/>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0E-801B-45B9-A5B2-12F6EA86BD70}"/>
              </c:ext>
            </c:extLst>
          </c:dPt>
          <c:dPt>
            <c:idx val="12"/>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10-801B-45B9-A5B2-12F6EA86BD70}"/>
              </c:ext>
            </c:extLst>
          </c:dPt>
          <c:dPt>
            <c:idx val="14"/>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12-801B-45B9-A5B2-12F6EA86BD70}"/>
              </c:ext>
            </c:extLst>
          </c:dPt>
          <c:dPt>
            <c:idx val="15"/>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14-801B-45B9-A5B2-12F6EA86BD70}"/>
              </c:ext>
            </c:extLst>
          </c:dPt>
          <c:dPt>
            <c:idx val="16"/>
            <c:marker>
              <c:symbol val="circle"/>
              <c:size val="7"/>
              <c:spPr>
                <a:noFill/>
                <a:ln w="9525">
                  <a:noFill/>
                </a:ln>
                <a:effectLst/>
              </c:spPr>
            </c:marker>
            <c:bubble3D val="0"/>
            <c:spPr>
              <a:ln w="28575" cap="rnd">
                <a:noFill/>
                <a:round/>
              </a:ln>
              <a:effectLst/>
            </c:spPr>
            <c:extLst>
              <c:ext xmlns:c16="http://schemas.microsoft.com/office/drawing/2014/chart" uri="{C3380CC4-5D6E-409C-BE32-E72D297353CC}">
                <c16:uniqueId val="{00000016-801B-45B9-A5B2-12F6EA86BD70}"/>
              </c:ext>
            </c:extLst>
          </c:dPt>
          <c:dLbls>
            <c:dLbl>
              <c:idx val="0"/>
              <c:layout>
                <c:manualLayout>
                  <c:x val="-3.5951601387975277E-2"/>
                  <c:y val="-9.1542231919805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1B-45B9-A5B2-12F6EA86BD70}"/>
                </c:ext>
              </c:extLst>
            </c:dLbl>
            <c:dLbl>
              <c:idx val="8"/>
              <c:layout>
                <c:manualLayout>
                  <c:x val="-4.7838335427585199E-2"/>
                  <c:y val="-8.1903677702937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01B-45B9-A5B2-12F6EA86BD70}"/>
                </c:ext>
              </c:extLst>
            </c:dLbl>
            <c:dLbl>
              <c:idx val="10"/>
              <c:layout>
                <c:manualLayout>
                  <c:x val="-3.9895539772102209E-2"/>
                  <c:y val="2.41204186826043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01B-45B9-A5B2-12F6EA86BD70}"/>
                </c:ext>
              </c:extLst>
            </c:dLbl>
            <c:dLbl>
              <c:idx val="11"/>
              <c:layout>
                <c:manualLayout>
                  <c:x val="-1.7893335740293607E-2"/>
                  <c:y val="3.05461214938492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01B-45B9-A5B2-12F6EA86BD70}"/>
                </c:ext>
              </c:extLst>
            </c:dLbl>
            <c:dLbl>
              <c:idx val="12"/>
              <c:layout>
                <c:manualLayout>
                  <c:x val="-4.915292380706042E-2"/>
                  <c:y val="-6.58394206748253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01B-45B9-A5B2-12F6EA86BD7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 IED'!$A$2:$A$38</c:f>
              <c:multiLvlStrCache>
                <c:ptCount val="29"/>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pt idx="16">
                    <c:v>Trim.1</c:v>
                  </c:pt>
                  <c:pt idx="17">
                    <c:v>Trim.2</c:v>
                  </c:pt>
                  <c:pt idx="18">
                    <c:v>Trim.3</c:v>
                  </c:pt>
                  <c:pt idx="19">
                    <c:v>Trim.4</c:v>
                  </c:pt>
                  <c:pt idx="20">
                    <c:v>Trim.1</c:v>
                  </c:pt>
                  <c:pt idx="21">
                    <c:v>Trim.2</c:v>
                  </c:pt>
                  <c:pt idx="22">
                    <c:v>Trim.3</c:v>
                  </c:pt>
                  <c:pt idx="23">
                    <c:v>Trim.4</c:v>
                  </c:pt>
                  <c:pt idx="24">
                    <c:v>Trim.1</c:v>
                  </c:pt>
                  <c:pt idx="25">
                    <c:v>Trim.2</c:v>
                  </c:pt>
                  <c:pt idx="26">
                    <c:v>Trim.3</c:v>
                  </c:pt>
                  <c:pt idx="27">
                    <c:v>Trim.4</c:v>
                  </c:pt>
                  <c:pt idx="28">
                    <c:v>Trim.1</c:v>
                  </c:pt>
                </c:lvl>
                <c:lvl>
                  <c:pt idx="0">
                    <c:v>2018</c:v>
                  </c:pt>
                  <c:pt idx="4">
                    <c:v>2019</c:v>
                  </c:pt>
                  <c:pt idx="8">
                    <c:v>2020</c:v>
                  </c:pt>
                  <c:pt idx="12">
                    <c:v>2021</c:v>
                  </c:pt>
                  <c:pt idx="16">
                    <c:v>2022</c:v>
                  </c:pt>
                  <c:pt idx="20">
                    <c:v>2023</c:v>
                  </c:pt>
                  <c:pt idx="24">
                    <c:v>2024</c:v>
                  </c:pt>
                  <c:pt idx="28">
                    <c:v>2025</c:v>
                  </c:pt>
                </c:lvl>
              </c:multiLvlStrCache>
            </c:multiLvlStrRef>
          </c:cat>
          <c:val>
            <c:numRef>
              <c:f>'TD IED'!$B$2:$B$38</c:f>
              <c:numCache>
                <c:formatCode>#,##0_ ;[Red]\-#,##0\ </c:formatCode>
                <c:ptCount val="29"/>
                <c:pt idx="0">
                  <c:v>531.24062005000008</c:v>
                </c:pt>
                <c:pt idx="1">
                  <c:v>2040.86922959</c:v>
                </c:pt>
                <c:pt idx="2">
                  <c:v>1155.3947706600002</c:v>
                </c:pt>
                <c:pt idx="3">
                  <c:v>1352.88795755</c:v>
                </c:pt>
                <c:pt idx="4">
                  <c:v>1128.23115942</c:v>
                </c:pt>
                <c:pt idx="5">
                  <c:v>832.70461281000007</c:v>
                </c:pt>
                <c:pt idx="6">
                  <c:v>1438.7515215999999</c:v>
                </c:pt>
                <c:pt idx="7">
                  <c:v>663.26117165000005</c:v>
                </c:pt>
                <c:pt idx="8">
                  <c:v>985.94227473000001</c:v>
                </c:pt>
                <c:pt idx="9">
                  <c:v>401.87179995000008</c:v>
                </c:pt>
                <c:pt idx="10">
                  <c:v>-586.55971018999992</c:v>
                </c:pt>
                <c:pt idx="11">
                  <c:v>-651.30407616000002</c:v>
                </c:pt>
                <c:pt idx="12">
                  <c:v>117.00999084999998</c:v>
                </c:pt>
                <c:pt idx="13">
                  <c:v>430.28546374999996</c:v>
                </c:pt>
                <c:pt idx="14">
                  <c:v>823.2522316799998</c:v>
                </c:pt>
                <c:pt idx="15">
                  <c:v>275.73867781000001</c:v>
                </c:pt>
                <c:pt idx="16">
                  <c:v>173.21894000999998</c:v>
                </c:pt>
                <c:pt idx="17">
                  <c:v>876.23768192</c:v>
                </c:pt>
                <c:pt idx="18">
                  <c:v>718.40771746999997</c:v>
                </c:pt>
                <c:pt idx="19">
                  <c:v>545.55515494999997</c:v>
                </c:pt>
                <c:pt idx="20">
                  <c:v>670.51659143000006</c:v>
                </c:pt>
                <c:pt idx="21">
                  <c:v>577.04519726000001</c:v>
                </c:pt>
                <c:pt idx="22">
                  <c:v>129.62692271000014</c:v>
                </c:pt>
                <c:pt idx="23">
                  <c:v>819.82311425</c:v>
                </c:pt>
                <c:pt idx="24">
                  <c:v>1082.97960455</c:v>
                </c:pt>
                <c:pt idx="25">
                  <c:v>618.79989780000005</c:v>
                </c:pt>
                <c:pt idx="26">
                  <c:v>715.61823503000005</c:v>
                </c:pt>
                <c:pt idx="27">
                  <c:v>415.23422181000007</c:v>
                </c:pt>
                <c:pt idx="28">
                  <c:v>526.02932413999997</c:v>
                </c:pt>
              </c:numCache>
            </c:numRef>
          </c:val>
          <c:smooth val="1"/>
          <c:extLst>
            <c:ext xmlns:c16="http://schemas.microsoft.com/office/drawing/2014/chart" uri="{C3380CC4-5D6E-409C-BE32-E72D297353CC}">
              <c16:uniqueId val="{00000017-801B-45B9-A5B2-12F6EA86BD70}"/>
            </c:ext>
          </c:extLst>
        </c:ser>
        <c:dLbls>
          <c:showLegendKey val="0"/>
          <c:showVal val="0"/>
          <c:showCatName val="0"/>
          <c:showSerName val="0"/>
          <c:showPercent val="0"/>
          <c:showBubbleSize val="0"/>
        </c:dLbls>
        <c:marker val="1"/>
        <c:smooth val="0"/>
        <c:axId val="267993807"/>
        <c:axId val="267994463"/>
      </c:lineChart>
      <c:catAx>
        <c:axId val="267993807"/>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267994463"/>
        <c:crosses val="autoZero"/>
        <c:auto val="1"/>
        <c:lblAlgn val="ctr"/>
        <c:lblOffset val="100"/>
        <c:noMultiLvlLbl val="0"/>
      </c:catAx>
      <c:valAx>
        <c:axId val="26799446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267993807"/>
        <c:crosses val="autoZero"/>
        <c:crossBetween val="between"/>
      </c:valAx>
      <c:spPr>
        <a:noFill/>
        <a:ln>
          <a:noFill/>
        </a:ln>
        <a:effectLst/>
      </c:spPr>
    </c:plotArea>
    <c:legend>
      <c:legendPos val="b"/>
      <c:layout>
        <c:manualLayout>
          <c:xMode val="edge"/>
          <c:yMode val="edge"/>
          <c:x val="0.25067457544841615"/>
          <c:y val="0.11636731413871079"/>
          <c:w val="0.69447029174056318"/>
          <c:h val="0.120609386903214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PA"/>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jun2025.xlsm]Inflación items principales (2)!TablaDinámica1</c:name>
    <c:fmtId val="16"/>
  </c:pivotSource>
  <c:chart>
    <c:autoTitleDeleted val="0"/>
    <c:pivotFmts>
      <c:pivotFmt>
        <c:idx val="0"/>
        <c:spPr>
          <a:solidFill>
            <a:schemeClr val="accent1"/>
          </a:solidFill>
          <a:ln w="63500"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63500"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63500"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680085953157984E-2"/>
          <c:y val="7.9379826071064141E-2"/>
          <c:w val="0.60246310257649183"/>
          <c:h val="0.71474192418404181"/>
        </c:manualLayout>
      </c:layout>
      <c:lineChart>
        <c:grouping val="standard"/>
        <c:varyColors val="0"/>
        <c:ser>
          <c:idx val="0"/>
          <c:order val="0"/>
          <c:tx>
            <c:strRef>
              <c:f>'Inflación items principales (2)'!$B$3</c:f>
              <c:strCache>
                <c:ptCount val="1"/>
                <c:pt idx="0">
                  <c:v>IPC.</c:v>
                </c:pt>
              </c:strCache>
            </c:strRef>
          </c:tx>
          <c:spPr>
            <a:ln w="63500" cap="rnd">
              <a:solidFill>
                <a:schemeClr val="accent1"/>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(2)'!$B$4:$B$46</c:f>
              <c:numCache>
                <c:formatCode>General</c:formatCode>
                <c:ptCount val="34"/>
                <c:pt idx="0">
                  <c:v>104.46666666666665</c:v>
                </c:pt>
                <c:pt idx="1">
                  <c:v>104.43333333333334</c:v>
                </c:pt>
                <c:pt idx="2">
                  <c:v>104.39999999999999</c:v>
                </c:pt>
                <c:pt idx="3">
                  <c:v>104.43333333333334</c:v>
                </c:pt>
                <c:pt idx="4">
                  <c:v>104.93333333333332</c:v>
                </c:pt>
                <c:pt idx="5">
                  <c:v>105.36666666666667</c:v>
                </c:pt>
                <c:pt idx="6">
                  <c:v>105.5</c:v>
                </c:pt>
                <c:pt idx="7">
                  <c:v>105.13333333333333</c:v>
                </c:pt>
                <c:pt idx="8">
                  <c:v>104.60000000000001</c:v>
                </c:pt>
                <c:pt idx="9">
                  <c:v>105.13333333333333</c:v>
                </c:pt>
                <c:pt idx="10">
                  <c:v>104.96666666666668</c:v>
                </c:pt>
                <c:pt idx="11">
                  <c:v>104.8</c:v>
                </c:pt>
                <c:pt idx="12">
                  <c:v>104.43333333333334</c:v>
                </c:pt>
                <c:pt idx="13">
                  <c:v>102.86666666666667</c:v>
                </c:pt>
                <c:pt idx="14">
                  <c:v>102.83333333333333</c:v>
                </c:pt>
                <c:pt idx="15">
                  <c:v>102.76666666666667</c:v>
                </c:pt>
                <c:pt idx="16">
                  <c:v>103.83333333333333</c:v>
                </c:pt>
                <c:pt idx="17">
                  <c:v>104.68513333333333</c:v>
                </c:pt>
                <c:pt idx="18">
                  <c:v>105.32923333333331</c:v>
                </c:pt>
                <c:pt idx="19">
                  <c:v>105.83390000000001</c:v>
                </c:pt>
                <c:pt idx="20">
                  <c:v>106.7846</c:v>
                </c:pt>
                <c:pt idx="21">
                  <c:v>109.22279999999996</c:v>
                </c:pt>
                <c:pt idx="22">
                  <c:v>107.96416666666664</c:v>
                </c:pt>
                <c:pt idx="23">
                  <c:v>107.68039999999998</c:v>
                </c:pt>
                <c:pt idx="24">
                  <c:v>108.95289999999999</c:v>
                </c:pt>
                <c:pt idx="25">
                  <c:v>109.48399999999999</c:v>
                </c:pt>
                <c:pt idx="26">
                  <c:v>109.79159999999997</c:v>
                </c:pt>
                <c:pt idx="27">
                  <c:v>109.83959999999998</c:v>
                </c:pt>
                <c:pt idx="28">
                  <c:v>110.57233333333333</c:v>
                </c:pt>
                <c:pt idx="29">
                  <c:v>110.86826666666666</c:v>
                </c:pt>
                <c:pt idx="30">
                  <c:v>110.10463333333333</c:v>
                </c:pt>
                <c:pt idx="31">
                  <c:v>109.55279999999999</c:v>
                </c:pt>
                <c:pt idx="32">
                  <c:v>110.29936666666667</c:v>
                </c:pt>
                <c:pt idx="33">
                  <c:v>110.26039999999999</c:v>
                </c:pt>
              </c:numCache>
            </c:numRef>
          </c:val>
          <c:smooth val="1"/>
          <c:extLst>
            <c:ext xmlns:c16="http://schemas.microsoft.com/office/drawing/2014/chart" uri="{C3380CC4-5D6E-409C-BE32-E72D297353CC}">
              <c16:uniqueId val="{00000000-4B52-413B-A222-CAC813C788B0}"/>
            </c:ext>
          </c:extLst>
        </c:ser>
        <c:ser>
          <c:idx val="1"/>
          <c:order val="1"/>
          <c:tx>
            <c:strRef>
              <c:f>'Inflación items principales (2)'!$C$3</c:f>
              <c:strCache>
                <c:ptCount val="1"/>
                <c:pt idx="0">
                  <c:v>Alimentos y bebidas no alcohólicas.</c:v>
                </c:pt>
              </c:strCache>
            </c:strRef>
          </c:tx>
          <c:spPr>
            <a:ln w="28575" cap="rnd">
              <a:solidFill>
                <a:schemeClr val="accent2"/>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(2)'!$C$4:$C$46</c:f>
              <c:numCache>
                <c:formatCode>General</c:formatCode>
                <c:ptCount val="34"/>
                <c:pt idx="0">
                  <c:v>102.83333333333333</c:v>
                </c:pt>
                <c:pt idx="1">
                  <c:v>102.36666666666667</c:v>
                </c:pt>
                <c:pt idx="2">
                  <c:v>101.76666666666667</c:v>
                </c:pt>
                <c:pt idx="3">
                  <c:v>101.36666666666667</c:v>
                </c:pt>
                <c:pt idx="4">
                  <c:v>101.23333333333333</c:v>
                </c:pt>
                <c:pt idx="5">
                  <c:v>101.0611</c:v>
                </c:pt>
                <c:pt idx="6">
                  <c:v>101.47370000000001</c:v>
                </c:pt>
                <c:pt idx="7">
                  <c:v>101.95819999999999</c:v>
                </c:pt>
                <c:pt idx="8">
                  <c:v>101.72750000000001</c:v>
                </c:pt>
                <c:pt idx="9">
                  <c:v>101.72003333333333</c:v>
                </c:pt>
                <c:pt idx="10">
                  <c:v>102.31330000000001</c:v>
                </c:pt>
                <c:pt idx="11">
                  <c:v>101.95536666666668</c:v>
                </c:pt>
                <c:pt idx="12">
                  <c:v>100.97376666666666</c:v>
                </c:pt>
                <c:pt idx="13">
                  <c:v>100.7235</c:v>
                </c:pt>
                <c:pt idx="14">
                  <c:v>101.58643333333333</c:v>
                </c:pt>
                <c:pt idx="15">
                  <c:v>101.71976666666666</c:v>
                </c:pt>
                <c:pt idx="16">
                  <c:v>102.13166666666666</c:v>
                </c:pt>
                <c:pt idx="17">
                  <c:v>102.20833333333333</c:v>
                </c:pt>
                <c:pt idx="18">
                  <c:v>103.21813333333334</c:v>
                </c:pt>
                <c:pt idx="19">
                  <c:v>104.08730000000001</c:v>
                </c:pt>
                <c:pt idx="20">
                  <c:v>104.56723333333333</c:v>
                </c:pt>
                <c:pt idx="21">
                  <c:v>105.86353333333334</c:v>
                </c:pt>
                <c:pt idx="22">
                  <c:v>108.15963333333333</c:v>
                </c:pt>
                <c:pt idx="23">
                  <c:v>109.10533333333332</c:v>
                </c:pt>
                <c:pt idx="24">
                  <c:v>109.92376666666667</c:v>
                </c:pt>
                <c:pt idx="25">
                  <c:v>110.23726666666666</c:v>
                </c:pt>
                <c:pt idx="26">
                  <c:v>110.57553333333334</c:v>
                </c:pt>
                <c:pt idx="27">
                  <c:v>111.51609999999999</c:v>
                </c:pt>
                <c:pt idx="28">
                  <c:v>111.24053333333335</c:v>
                </c:pt>
                <c:pt idx="29">
                  <c:v>111.24406666666665</c:v>
                </c:pt>
                <c:pt idx="30">
                  <c:v>111.10153333333334</c:v>
                </c:pt>
                <c:pt idx="31">
                  <c:v>111.2593</c:v>
                </c:pt>
                <c:pt idx="32">
                  <c:v>113.39196666666668</c:v>
                </c:pt>
                <c:pt idx="33">
                  <c:v>113.07035</c:v>
                </c:pt>
              </c:numCache>
            </c:numRef>
          </c:val>
          <c:smooth val="0"/>
          <c:extLst>
            <c:ext xmlns:c16="http://schemas.microsoft.com/office/drawing/2014/chart" uri="{C3380CC4-5D6E-409C-BE32-E72D297353CC}">
              <c16:uniqueId val="{00000001-4B52-413B-A222-CAC813C788B0}"/>
            </c:ext>
          </c:extLst>
        </c:ser>
        <c:ser>
          <c:idx val="2"/>
          <c:order val="2"/>
          <c:tx>
            <c:strRef>
              <c:f>'Inflación items principales (2)'!$D$3</c:f>
              <c:strCache>
                <c:ptCount val="1"/>
                <c:pt idx="0">
                  <c:v>Vivienda, agua, electricidad y gas.</c:v>
                </c:pt>
              </c:strCache>
            </c:strRef>
          </c:tx>
          <c:spPr>
            <a:ln w="28575" cap="rnd">
              <a:solidFill>
                <a:schemeClr val="accent3"/>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(2)'!$D$4:$D$46</c:f>
              <c:numCache>
                <c:formatCode>General</c:formatCode>
                <c:ptCount val="34"/>
                <c:pt idx="0">
                  <c:v>100.96666666666665</c:v>
                </c:pt>
                <c:pt idx="1">
                  <c:v>100.96666666666665</c:v>
                </c:pt>
                <c:pt idx="2">
                  <c:v>101.5</c:v>
                </c:pt>
                <c:pt idx="3">
                  <c:v>101.63333333333333</c:v>
                </c:pt>
                <c:pt idx="4">
                  <c:v>101.56666666666666</c:v>
                </c:pt>
                <c:pt idx="5">
                  <c:v>101.73446666666666</c:v>
                </c:pt>
                <c:pt idx="6">
                  <c:v>102.2985</c:v>
                </c:pt>
                <c:pt idx="7">
                  <c:v>102.0919</c:v>
                </c:pt>
                <c:pt idx="8">
                  <c:v>101.23176666666666</c:v>
                </c:pt>
                <c:pt idx="9">
                  <c:v>101.21769999999999</c:v>
                </c:pt>
                <c:pt idx="10">
                  <c:v>101.99583333333334</c:v>
                </c:pt>
                <c:pt idx="11">
                  <c:v>102.0774</c:v>
                </c:pt>
                <c:pt idx="12">
                  <c:v>102.6564</c:v>
                </c:pt>
                <c:pt idx="13">
                  <c:v>102.3181</c:v>
                </c:pt>
                <c:pt idx="14">
                  <c:v>92.571866666666665</c:v>
                </c:pt>
                <c:pt idx="15">
                  <c:v>92.429533333333325</c:v>
                </c:pt>
                <c:pt idx="16">
                  <c:v>92.98426666666667</c:v>
                </c:pt>
                <c:pt idx="17">
                  <c:v>93.367666666666665</c:v>
                </c:pt>
                <c:pt idx="18">
                  <c:v>94.305766666666671</c:v>
                </c:pt>
                <c:pt idx="19">
                  <c:v>94.698233333333334</c:v>
                </c:pt>
                <c:pt idx="20">
                  <c:v>94.552000000000007</c:v>
                </c:pt>
                <c:pt idx="21">
                  <c:v>95.120066666666673</c:v>
                </c:pt>
                <c:pt idx="22">
                  <c:v>96.4298</c:v>
                </c:pt>
                <c:pt idx="23">
                  <c:v>96.114233333333331</c:v>
                </c:pt>
                <c:pt idx="24">
                  <c:v>105.39786666666667</c:v>
                </c:pt>
                <c:pt idx="25">
                  <c:v>105.4653</c:v>
                </c:pt>
                <c:pt idx="26">
                  <c:v>105.58606666666667</c:v>
                </c:pt>
                <c:pt idx="27">
                  <c:v>105.50176666666665</c:v>
                </c:pt>
                <c:pt idx="28">
                  <c:v>107.7856</c:v>
                </c:pt>
                <c:pt idx="29">
                  <c:v>108.16836666666667</c:v>
                </c:pt>
                <c:pt idx="30">
                  <c:v>106.1545</c:v>
                </c:pt>
                <c:pt idx="31">
                  <c:v>106.29443333333334</c:v>
                </c:pt>
                <c:pt idx="32">
                  <c:v>106.5038</c:v>
                </c:pt>
                <c:pt idx="33">
                  <c:v>106.12309999999999</c:v>
                </c:pt>
              </c:numCache>
            </c:numRef>
          </c:val>
          <c:smooth val="1"/>
          <c:extLst>
            <c:ext xmlns:c16="http://schemas.microsoft.com/office/drawing/2014/chart" uri="{C3380CC4-5D6E-409C-BE32-E72D297353CC}">
              <c16:uniqueId val="{00000002-4B52-413B-A222-CAC813C788B0}"/>
            </c:ext>
          </c:extLst>
        </c:ser>
        <c:ser>
          <c:idx val="3"/>
          <c:order val="3"/>
          <c:tx>
            <c:strRef>
              <c:f>'Inflación items principales (2)'!$E$3</c:f>
              <c:strCache>
                <c:ptCount val="1"/>
                <c:pt idx="0">
                  <c:v>Salud.</c:v>
                </c:pt>
              </c:strCache>
            </c:strRef>
          </c:tx>
          <c:spPr>
            <a:ln w="28575" cap="rnd">
              <a:solidFill>
                <a:schemeClr val="accent4"/>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(2)'!$E$4:$E$46</c:f>
              <c:numCache>
                <c:formatCode>General</c:formatCode>
                <c:ptCount val="34"/>
                <c:pt idx="0">
                  <c:v>106.43333333333334</c:v>
                </c:pt>
                <c:pt idx="1">
                  <c:v>107.33333333333333</c:v>
                </c:pt>
                <c:pt idx="2">
                  <c:v>108.03333333333335</c:v>
                </c:pt>
                <c:pt idx="3">
                  <c:v>108.23333333333333</c:v>
                </c:pt>
                <c:pt idx="4">
                  <c:v>108.5</c:v>
                </c:pt>
                <c:pt idx="5">
                  <c:v>108.6099</c:v>
                </c:pt>
                <c:pt idx="6">
                  <c:v>109.0063</c:v>
                </c:pt>
                <c:pt idx="7">
                  <c:v>109.224</c:v>
                </c:pt>
                <c:pt idx="8">
                  <c:v>109.6074</c:v>
                </c:pt>
                <c:pt idx="9">
                  <c:v>110.17230000000001</c:v>
                </c:pt>
                <c:pt idx="10">
                  <c:v>110.26736666666666</c:v>
                </c:pt>
                <c:pt idx="11">
                  <c:v>110.15166666666666</c:v>
                </c:pt>
                <c:pt idx="12">
                  <c:v>110.08303333333333</c:v>
                </c:pt>
                <c:pt idx="13">
                  <c:v>110.1811</c:v>
                </c:pt>
                <c:pt idx="14">
                  <c:v>110.57726666666667</c:v>
                </c:pt>
                <c:pt idx="15">
                  <c:v>110.6871</c:v>
                </c:pt>
                <c:pt idx="16">
                  <c:v>110.90873333333333</c:v>
                </c:pt>
                <c:pt idx="17">
                  <c:v>111.13523333333335</c:v>
                </c:pt>
                <c:pt idx="18">
                  <c:v>111.2598</c:v>
                </c:pt>
                <c:pt idx="19">
                  <c:v>111.3451</c:v>
                </c:pt>
                <c:pt idx="20">
                  <c:v>111.63339999999999</c:v>
                </c:pt>
                <c:pt idx="21">
                  <c:v>112.11686666666667</c:v>
                </c:pt>
                <c:pt idx="22">
                  <c:v>111.50886666666666</c:v>
                </c:pt>
                <c:pt idx="23">
                  <c:v>109.04356666666666</c:v>
                </c:pt>
                <c:pt idx="24">
                  <c:v>108.51990000000001</c:v>
                </c:pt>
                <c:pt idx="25">
                  <c:v>109.22396666666667</c:v>
                </c:pt>
                <c:pt idx="26">
                  <c:v>109.55936666666666</c:v>
                </c:pt>
                <c:pt idx="27">
                  <c:v>110.03596666666665</c:v>
                </c:pt>
                <c:pt idx="28">
                  <c:v>109.96316666666667</c:v>
                </c:pt>
                <c:pt idx="29">
                  <c:v>109.52993333333335</c:v>
                </c:pt>
                <c:pt idx="30">
                  <c:v>109.17496666666666</c:v>
                </c:pt>
                <c:pt idx="31">
                  <c:v>108.24726666666668</c:v>
                </c:pt>
                <c:pt idx="32">
                  <c:v>107.0166</c:v>
                </c:pt>
                <c:pt idx="33">
                  <c:v>107.1426</c:v>
                </c:pt>
              </c:numCache>
            </c:numRef>
          </c:val>
          <c:smooth val="1"/>
          <c:extLst>
            <c:ext xmlns:c16="http://schemas.microsoft.com/office/drawing/2014/chart" uri="{C3380CC4-5D6E-409C-BE32-E72D297353CC}">
              <c16:uniqueId val="{00000003-4B52-413B-A222-CAC813C788B0}"/>
            </c:ext>
          </c:extLst>
        </c:ser>
        <c:ser>
          <c:idx val="4"/>
          <c:order val="4"/>
          <c:tx>
            <c:strRef>
              <c:f>'Inflación items principales (2)'!$F$3</c:f>
              <c:strCache>
                <c:ptCount val="1"/>
                <c:pt idx="0">
                  <c:v> Transporte.</c:v>
                </c:pt>
              </c:strCache>
            </c:strRef>
          </c:tx>
          <c:spPr>
            <a:ln w="28575" cap="rnd">
              <a:solidFill>
                <a:schemeClr val="accent5"/>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(2)'!$F$4:$F$46</c:f>
              <c:numCache>
                <c:formatCode>General</c:formatCode>
                <c:ptCount val="34"/>
                <c:pt idx="0">
                  <c:v>103.43333333333334</c:v>
                </c:pt>
                <c:pt idx="1">
                  <c:v>103</c:v>
                </c:pt>
                <c:pt idx="2">
                  <c:v>103.56666666666666</c:v>
                </c:pt>
                <c:pt idx="3">
                  <c:v>104.03333333333335</c:v>
                </c:pt>
                <c:pt idx="4">
                  <c:v>105.06666666666666</c:v>
                </c:pt>
                <c:pt idx="5">
                  <c:v>107.38330000000001</c:v>
                </c:pt>
                <c:pt idx="6">
                  <c:v>107.47750000000001</c:v>
                </c:pt>
                <c:pt idx="7">
                  <c:v>105.16123333333333</c:v>
                </c:pt>
                <c:pt idx="8">
                  <c:v>102.17896666666667</c:v>
                </c:pt>
                <c:pt idx="9">
                  <c:v>105.51429999999999</c:v>
                </c:pt>
                <c:pt idx="10">
                  <c:v>103.82603333333333</c:v>
                </c:pt>
                <c:pt idx="11">
                  <c:v>103.16023333333334</c:v>
                </c:pt>
                <c:pt idx="12">
                  <c:v>101.99106666666667</c:v>
                </c:pt>
                <c:pt idx="13">
                  <c:v>93.770633333333322</c:v>
                </c:pt>
                <c:pt idx="14">
                  <c:v>98.168466666666674</c:v>
                </c:pt>
                <c:pt idx="15">
                  <c:v>97.632833333333338</c:v>
                </c:pt>
                <c:pt idx="16">
                  <c:v>102.58203333333334</c:v>
                </c:pt>
                <c:pt idx="17">
                  <c:v>106.82263333333333</c:v>
                </c:pt>
                <c:pt idx="18">
                  <c:v>108.56423333333333</c:v>
                </c:pt>
                <c:pt idx="19">
                  <c:v>109.68766666666666</c:v>
                </c:pt>
                <c:pt idx="20">
                  <c:v>113.48063333333333</c:v>
                </c:pt>
                <c:pt idx="21">
                  <c:v>124.69763333333333</c:v>
                </c:pt>
                <c:pt idx="22">
                  <c:v>112.315</c:v>
                </c:pt>
                <c:pt idx="23">
                  <c:v>109.26126666666666</c:v>
                </c:pt>
                <c:pt idx="24">
                  <c:v>109.78736666666667</c:v>
                </c:pt>
                <c:pt idx="25">
                  <c:v>111.44439999999999</c:v>
                </c:pt>
                <c:pt idx="26">
                  <c:v>112.69396666666667</c:v>
                </c:pt>
                <c:pt idx="27">
                  <c:v>111.43183333333333</c:v>
                </c:pt>
                <c:pt idx="28">
                  <c:v>113.72103333333332</c:v>
                </c:pt>
                <c:pt idx="29">
                  <c:v>115.49209999999999</c:v>
                </c:pt>
                <c:pt idx="30">
                  <c:v>112.91196666666667</c:v>
                </c:pt>
                <c:pt idx="31">
                  <c:v>110.07396666666666</c:v>
                </c:pt>
                <c:pt idx="32">
                  <c:v>111.64563333333332</c:v>
                </c:pt>
                <c:pt idx="33">
                  <c:v>111.801</c:v>
                </c:pt>
              </c:numCache>
            </c:numRef>
          </c:val>
          <c:smooth val="1"/>
          <c:extLst>
            <c:ext xmlns:c16="http://schemas.microsoft.com/office/drawing/2014/chart" uri="{C3380CC4-5D6E-409C-BE32-E72D297353CC}">
              <c16:uniqueId val="{00000004-4B52-413B-A222-CAC813C788B0}"/>
            </c:ext>
          </c:extLst>
        </c:ser>
        <c:ser>
          <c:idx val="5"/>
          <c:order val="5"/>
          <c:tx>
            <c:strRef>
              <c:f>'Inflación items principales (2)'!$G$3</c:f>
              <c:strCache>
                <c:ptCount val="1"/>
                <c:pt idx="0">
                  <c:v>Educación.</c:v>
                </c:pt>
              </c:strCache>
            </c:strRef>
          </c:tx>
          <c:spPr>
            <a:ln w="28575" cap="rnd">
              <a:solidFill>
                <a:schemeClr val="accent6"/>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(2)'!$G$4:$G$46</c:f>
              <c:numCache>
                <c:formatCode>General</c:formatCode>
                <c:ptCount val="34"/>
                <c:pt idx="0">
                  <c:v>112.13333333333333</c:v>
                </c:pt>
                <c:pt idx="1">
                  <c:v>113.39999999999999</c:v>
                </c:pt>
                <c:pt idx="2">
                  <c:v>113.39999999999999</c:v>
                </c:pt>
                <c:pt idx="3">
                  <c:v>113.36666666666667</c:v>
                </c:pt>
                <c:pt idx="4">
                  <c:v>116.3</c:v>
                </c:pt>
                <c:pt idx="5">
                  <c:v>117.60730000000001</c:v>
                </c:pt>
                <c:pt idx="6">
                  <c:v>117.63026666666667</c:v>
                </c:pt>
                <c:pt idx="7">
                  <c:v>117.64699999999999</c:v>
                </c:pt>
                <c:pt idx="8">
                  <c:v>118.11986666666667</c:v>
                </c:pt>
                <c:pt idx="9">
                  <c:v>118.5132</c:v>
                </c:pt>
                <c:pt idx="10">
                  <c:v>118.5132</c:v>
                </c:pt>
                <c:pt idx="11">
                  <c:v>118.5132</c:v>
                </c:pt>
                <c:pt idx="12">
                  <c:v>121.08816666666667</c:v>
                </c:pt>
                <c:pt idx="13">
                  <c:v>117.06113333333333</c:v>
                </c:pt>
                <c:pt idx="14">
                  <c:v>111.00599999999999</c:v>
                </c:pt>
                <c:pt idx="15">
                  <c:v>111.00599999999999</c:v>
                </c:pt>
                <c:pt idx="16">
                  <c:v>112.80673333333334</c:v>
                </c:pt>
                <c:pt idx="17">
                  <c:v>114.47500000000001</c:v>
                </c:pt>
                <c:pt idx="18">
                  <c:v>114.47500000000001</c:v>
                </c:pt>
                <c:pt idx="19">
                  <c:v>114.46663333333333</c:v>
                </c:pt>
                <c:pt idx="20">
                  <c:v>116.39723333333335</c:v>
                </c:pt>
                <c:pt idx="21">
                  <c:v>117.38760000000001</c:v>
                </c:pt>
                <c:pt idx="22">
                  <c:v>117.38760000000001</c:v>
                </c:pt>
                <c:pt idx="23">
                  <c:v>117.38760000000001</c:v>
                </c:pt>
                <c:pt idx="24">
                  <c:v>120.48143333333333</c:v>
                </c:pt>
                <c:pt idx="25">
                  <c:v>121.748</c:v>
                </c:pt>
                <c:pt idx="26">
                  <c:v>121.748</c:v>
                </c:pt>
                <c:pt idx="27">
                  <c:v>121.748</c:v>
                </c:pt>
                <c:pt idx="28">
                  <c:v>122.06773333333332</c:v>
                </c:pt>
                <c:pt idx="29">
                  <c:v>122.6016</c:v>
                </c:pt>
                <c:pt idx="30">
                  <c:v>122.6016</c:v>
                </c:pt>
                <c:pt idx="31">
                  <c:v>122.6016</c:v>
                </c:pt>
                <c:pt idx="32">
                  <c:v>122.93083333333334</c:v>
                </c:pt>
                <c:pt idx="33">
                  <c:v>123.5181</c:v>
                </c:pt>
              </c:numCache>
            </c:numRef>
          </c:val>
          <c:smooth val="1"/>
          <c:extLst>
            <c:ext xmlns:c16="http://schemas.microsoft.com/office/drawing/2014/chart" uri="{C3380CC4-5D6E-409C-BE32-E72D297353CC}">
              <c16:uniqueId val="{00000005-4B52-413B-A222-CAC813C788B0}"/>
            </c:ext>
          </c:extLst>
        </c:ser>
        <c:ser>
          <c:idx val="6"/>
          <c:order val="6"/>
          <c:tx>
            <c:strRef>
              <c:f>'Inflación items principales (2)'!$H$3</c:f>
              <c:strCache>
                <c:ptCount val="1"/>
                <c:pt idx="0">
                  <c:v>Restaurantes y hoteles.</c:v>
                </c:pt>
              </c:strCache>
            </c:strRef>
          </c:tx>
          <c:spPr>
            <a:ln w="28575" cap="rnd">
              <a:solidFill>
                <a:schemeClr val="accent1">
                  <a:lumMod val="60000"/>
                </a:schemeClr>
              </a:solidFill>
              <a:round/>
            </a:ln>
            <a:effectLst/>
          </c:spPr>
          <c:marker>
            <c:symbol val="none"/>
          </c:marker>
          <c:cat>
            <c:multiLvlStrRef>
              <c:f>'Inflación items principales (2)'!$A$4:$A$46</c:f>
              <c:multiLvlStrCache>
                <c:ptCount val="34"/>
                <c:lvl>
                  <c:pt idx="0">
                    <c:v>Tri1</c:v>
                  </c:pt>
                  <c:pt idx="1">
                    <c:v>Tri2</c:v>
                  </c:pt>
                  <c:pt idx="2">
                    <c:v>Tri3</c:v>
                  </c:pt>
                  <c:pt idx="3">
                    <c:v>Tri4</c:v>
                  </c:pt>
                  <c:pt idx="4">
                    <c:v>Tri1</c:v>
                  </c:pt>
                  <c:pt idx="5">
                    <c:v>Tri2</c:v>
                  </c:pt>
                  <c:pt idx="6">
                    <c:v>Tri3</c:v>
                  </c:pt>
                  <c:pt idx="7">
                    <c:v>Tri4</c:v>
                  </c:pt>
                  <c:pt idx="8">
                    <c:v>Tri1</c:v>
                  </c:pt>
                  <c:pt idx="9">
                    <c:v>Tri2</c:v>
                  </c:pt>
                  <c:pt idx="10">
                    <c:v>Tri3</c:v>
                  </c:pt>
                  <c:pt idx="11">
                    <c:v>Tri4</c:v>
                  </c:pt>
                  <c:pt idx="12">
                    <c:v>Tri1</c:v>
                  </c:pt>
                  <c:pt idx="13">
                    <c:v>Tri2</c:v>
                  </c:pt>
                  <c:pt idx="14">
                    <c:v>Tri3</c:v>
                  </c:pt>
                  <c:pt idx="15">
                    <c:v>Tri4</c:v>
                  </c:pt>
                  <c:pt idx="16">
                    <c:v>Tri1</c:v>
                  </c:pt>
                  <c:pt idx="17">
                    <c:v>Tri2</c:v>
                  </c:pt>
                  <c:pt idx="18">
                    <c:v>Tri3</c:v>
                  </c:pt>
                  <c:pt idx="19">
                    <c:v>Tri4</c:v>
                  </c:pt>
                  <c:pt idx="20">
                    <c:v>Tri1</c:v>
                  </c:pt>
                  <c:pt idx="21">
                    <c:v>Tri2</c:v>
                  </c:pt>
                  <c:pt idx="22">
                    <c:v>Tri3</c:v>
                  </c:pt>
                  <c:pt idx="23">
                    <c:v>Tri4</c:v>
                  </c:pt>
                  <c:pt idx="24">
                    <c:v>Tri1</c:v>
                  </c:pt>
                  <c:pt idx="25">
                    <c:v>Tri2</c:v>
                  </c:pt>
                  <c:pt idx="26">
                    <c:v>Tri3</c:v>
                  </c:pt>
                  <c:pt idx="27">
                    <c:v>Tri4</c:v>
                  </c:pt>
                  <c:pt idx="28">
                    <c:v>Tri1</c:v>
                  </c:pt>
                  <c:pt idx="29">
                    <c:v>Tri2</c:v>
                  </c:pt>
                  <c:pt idx="30">
                    <c:v>Tri3</c:v>
                  </c:pt>
                  <c:pt idx="31">
                    <c:v>Tri4</c:v>
                  </c:pt>
                  <c:pt idx="32">
                    <c:v>Tri1</c:v>
                  </c:pt>
                  <c:pt idx="33">
                    <c:v>Tri2</c:v>
                  </c:pt>
                </c:lvl>
                <c:lvl>
                  <c:pt idx="0">
                    <c:v>2017</c:v>
                  </c:pt>
                  <c:pt idx="4">
                    <c:v>2018</c:v>
                  </c:pt>
                  <c:pt idx="8">
                    <c:v>2019</c:v>
                  </c:pt>
                  <c:pt idx="12">
                    <c:v>2020</c:v>
                  </c:pt>
                  <c:pt idx="16">
                    <c:v>2021</c:v>
                  </c:pt>
                  <c:pt idx="20">
                    <c:v>2022</c:v>
                  </c:pt>
                  <c:pt idx="24">
                    <c:v>2023</c:v>
                  </c:pt>
                  <c:pt idx="28">
                    <c:v>2024</c:v>
                  </c:pt>
                  <c:pt idx="32">
                    <c:v>2025</c:v>
                  </c:pt>
                </c:lvl>
              </c:multiLvlStrCache>
            </c:multiLvlStrRef>
          </c:cat>
          <c:val>
            <c:numRef>
              <c:f>'Inflación items principales (2)'!$H$4:$H$46</c:f>
              <c:numCache>
                <c:formatCode>General</c:formatCode>
                <c:ptCount val="34"/>
                <c:pt idx="0">
                  <c:v>126.96666666666665</c:v>
                </c:pt>
                <c:pt idx="1">
                  <c:v>127.16666666666667</c:v>
                </c:pt>
                <c:pt idx="2">
                  <c:v>127.39999999999999</c:v>
                </c:pt>
                <c:pt idx="3">
                  <c:v>127.7</c:v>
                </c:pt>
                <c:pt idx="4">
                  <c:v>130.33333333333334</c:v>
                </c:pt>
                <c:pt idx="5">
                  <c:v>130.48339999999999</c:v>
                </c:pt>
                <c:pt idx="6">
                  <c:v>130.76406666666665</c:v>
                </c:pt>
                <c:pt idx="7">
                  <c:v>130.95763333333335</c:v>
                </c:pt>
                <c:pt idx="8">
                  <c:v>131.90123333333335</c:v>
                </c:pt>
                <c:pt idx="9">
                  <c:v>132.27450000000002</c:v>
                </c:pt>
                <c:pt idx="10">
                  <c:v>132.42973333333333</c:v>
                </c:pt>
                <c:pt idx="11">
                  <c:v>132.61636666666666</c:v>
                </c:pt>
                <c:pt idx="12">
                  <c:v>133.01496666666665</c:v>
                </c:pt>
                <c:pt idx="13">
                  <c:v>133.11896666666667</c:v>
                </c:pt>
                <c:pt idx="14">
                  <c:v>132.86566666666667</c:v>
                </c:pt>
                <c:pt idx="15">
                  <c:v>132.77959999999999</c:v>
                </c:pt>
                <c:pt idx="16">
                  <c:v>133.42356666666666</c:v>
                </c:pt>
                <c:pt idx="17">
                  <c:v>133.86496666666667</c:v>
                </c:pt>
                <c:pt idx="18">
                  <c:v>134.30243333333334</c:v>
                </c:pt>
                <c:pt idx="19">
                  <c:v>135.4958</c:v>
                </c:pt>
                <c:pt idx="20">
                  <c:v>136.79519999999999</c:v>
                </c:pt>
                <c:pt idx="21">
                  <c:v>139.09286666666665</c:v>
                </c:pt>
                <c:pt idx="22">
                  <c:v>140.68440000000001</c:v>
                </c:pt>
                <c:pt idx="23">
                  <c:v>141.98426666666668</c:v>
                </c:pt>
                <c:pt idx="24">
                  <c:v>142.98156666666668</c:v>
                </c:pt>
                <c:pt idx="25">
                  <c:v>143.7216</c:v>
                </c:pt>
                <c:pt idx="26">
                  <c:v>143.88383333333334</c:v>
                </c:pt>
                <c:pt idx="27">
                  <c:v>144.45116666666667</c:v>
                </c:pt>
                <c:pt idx="28">
                  <c:v>146.56046666666666</c:v>
                </c:pt>
                <c:pt idx="29">
                  <c:v>147.22363333333334</c:v>
                </c:pt>
                <c:pt idx="30">
                  <c:v>147.72923333333333</c:v>
                </c:pt>
                <c:pt idx="31">
                  <c:v>148.08753333333334</c:v>
                </c:pt>
                <c:pt idx="32">
                  <c:v>148.82806666666667</c:v>
                </c:pt>
                <c:pt idx="33">
                  <c:v>149.54745</c:v>
                </c:pt>
              </c:numCache>
            </c:numRef>
          </c:val>
          <c:smooth val="1"/>
          <c:extLst>
            <c:ext xmlns:c16="http://schemas.microsoft.com/office/drawing/2014/chart" uri="{C3380CC4-5D6E-409C-BE32-E72D297353CC}">
              <c16:uniqueId val="{00000006-4B52-413B-A222-CAC813C788B0}"/>
            </c:ext>
          </c:extLst>
        </c:ser>
        <c:dLbls>
          <c:showLegendKey val="0"/>
          <c:showVal val="0"/>
          <c:showCatName val="0"/>
          <c:showSerName val="0"/>
          <c:showPercent val="0"/>
          <c:showBubbleSize val="0"/>
        </c:dLbls>
        <c:smooth val="0"/>
        <c:axId val="1752599392"/>
        <c:axId val="1752590752"/>
      </c:lineChart>
      <c:catAx>
        <c:axId val="175259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752590752"/>
        <c:crosses val="autoZero"/>
        <c:auto val="1"/>
        <c:lblAlgn val="ctr"/>
        <c:lblOffset val="100"/>
        <c:noMultiLvlLbl val="0"/>
      </c:catAx>
      <c:valAx>
        <c:axId val="1752590752"/>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752599392"/>
        <c:crosses val="autoZero"/>
        <c:crossBetween val="between"/>
      </c:valAx>
      <c:spPr>
        <a:noFill/>
        <a:ln>
          <a:noFill/>
        </a:ln>
        <a:effectLst/>
      </c:spPr>
    </c:plotArea>
    <c:legend>
      <c:legendPos val="r"/>
      <c:layout>
        <c:manualLayout>
          <c:xMode val="edge"/>
          <c:yMode val="edge"/>
          <c:x val="0.69654726634836817"/>
          <c:y val="0.13019834803048072"/>
          <c:w val="0.28888710638373805"/>
          <c:h val="0.5384427623529650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Déficit!$B$2</c:f>
              <c:strCache>
                <c:ptCount val="1"/>
                <c:pt idx="0">
                  <c:v>Déficit del SPNF como % del PIB</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Déficit!$A$3:$A$21</c:f>
              <c:strCache>
                <c:ptCount val="11"/>
                <c:pt idx="0">
                  <c:v>2015</c:v>
                </c:pt>
                <c:pt idx="1">
                  <c:v>2016</c:v>
                </c:pt>
                <c:pt idx="2">
                  <c:v>2017</c:v>
                </c:pt>
                <c:pt idx="3">
                  <c:v>2018</c:v>
                </c:pt>
                <c:pt idx="4">
                  <c:v>2019</c:v>
                </c:pt>
                <c:pt idx="5">
                  <c:v>2020</c:v>
                </c:pt>
                <c:pt idx="6">
                  <c:v>2021</c:v>
                </c:pt>
                <c:pt idx="7">
                  <c:v>2022</c:v>
                </c:pt>
                <c:pt idx="8">
                  <c:v>2023</c:v>
                </c:pt>
                <c:pt idx="9">
                  <c:v>2024</c:v>
                </c:pt>
                <c:pt idx="10">
                  <c:v>2025 (mar.)</c:v>
                </c:pt>
              </c:strCache>
            </c:strRef>
          </c:cat>
          <c:val>
            <c:numRef>
              <c:f>Déficit!$B$3:$B$21</c:f>
              <c:numCache>
                <c:formatCode>#,##0.00_ ;[Red]\-#,##0.00\ </c:formatCode>
                <c:ptCount val="11"/>
                <c:pt idx="0">
                  <c:v>-2</c:v>
                </c:pt>
                <c:pt idx="1">
                  <c:v>-1.5</c:v>
                </c:pt>
                <c:pt idx="2">
                  <c:v>-1</c:v>
                </c:pt>
                <c:pt idx="3">
                  <c:v>-2.89</c:v>
                </c:pt>
                <c:pt idx="4">
                  <c:v>-3.14</c:v>
                </c:pt>
                <c:pt idx="5">
                  <c:v>-9.1453656913366093</c:v>
                </c:pt>
                <c:pt idx="6">
                  <c:v>-5.2261837641450306</c:v>
                </c:pt>
                <c:pt idx="7">
                  <c:v>-3.9788291434142522</c:v>
                </c:pt>
                <c:pt idx="8">
                  <c:v>-2.9555367254693454</c:v>
                </c:pt>
                <c:pt idx="9">
                  <c:v>-7.3455298979930621</c:v>
                </c:pt>
                <c:pt idx="10">
                  <c:v>-1.5560921373979542</c:v>
                </c:pt>
              </c:numCache>
            </c:numRef>
          </c:val>
          <c:smooth val="1"/>
          <c:extLst>
            <c:ext xmlns:c16="http://schemas.microsoft.com/office/drawing/2014/chart" uri="{C3380CC4-5D6E-409C-BE32-E72D297353CC}">
              <c16:uniqueId val="{00000000-F9FE-4D1E-828F-DA02F41F266D}"/>
            </c:ext>
          </c:extLst>
        </c:ser>
        <c:dLbls>
          <c:showLegendKey val="0"/>
          <c:showVal val="0"/>
          <c:showCatName val="0"/>
          <c:showSerName val="0"/>
          <c:showPercent val="0"/>
          <c:showBubbleSize val="0"/>
        </c:dLbls>
        <c:smooth val="0"/>
        <c:axId val="777807096"/>
        <c:axId val="777809720"/>
      </c:lineChart>
      <c:catAx>
        <c:axId val="7778070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777809720"/>
        <c:crosses val="autoZero"/>
        <c:auto val="1"/>
        <c:lblAlgn val="ctr"/>
        <c:lblOffset val="100"/>
        <c:noMultiLvlLbl val="0"/>
      </c:catAx>
      <c:valAx>
        <c:axId val="777809720"/>
        <c:scaling>
          <c:orientation val="minMax"/>
        </c:scaling>
        <c:delete val="1"/>
        <c:axPos val="l"/>
        <c:numFmt formatCode="#,##0.00_ ;[Red]\-#,##0.00\ " sourceLinked="1"/>
        <c:majorTickMark val="none"/>
        <c:minorTickMark val="none"/>
        <c:tickLblPos val="nextTo"/>
        <c:crossAx val="777807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Déficit!$C$2</c:f>
              <c:strCache>
                <c:ptCount val="1"/>
                <c:pt idx="0">
                  <c:v>Deuda pública como % del PIB</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Déficit!$A$3:$A$21</c:f>
              <c:strCache>
                <c:ptCount val="11"/>
                <c:pt idx="0">
                  <c:v>2015</c:v>
                </c:pt>
                <c:pt idx="1">
                  <c:v>2016</c:v>
                </c:pt>
                <c:pt idx="2">
                  <c:v>2017</c:v>
                </c:pt>
                <c:pt idx="3">
                  <c:v>2018</c:v>
                </c:pt>
                <c:pt idx="4">
                  <c:v>2019</c:v>
                </c:pt>
                <c:pt idx="5">
                  <c:v>2020</c:v>
                </c:pt>
                <c:pt idx="6">
                  <c:v>2021</c:v>
                </c:pt>
                <c:pt idx="7">
                  <c:v>2022</c:v>
                </c:pt>
                <c:pt idx="8">
                  <c:v>2023</c:v>
                </c:pt>
                <c:pt idx="9">
                  <c:v>2024</c:v>
                </c:pt>
                <c:pt idx="10">
                  <c:v>2025 (mar.)</c:v>
                </c:pt>
              </c:strCache>
            </c:strRef>
          </c:cat>
          <c:val>
            <c:numRef>
              <c:f>Déficit!$C$3:$C$21</c:f>
              <c:numCache>
                <c:formatCode>_-* #,##0.0_-;\-* #,##0.0_-;_-* "-"??_-;_-@_-</c:formatCode>
                <c:ptCount val="11"/>
                <c:pt idx="0">
                  <c:v>37.229935359389643</c:v>
                </c:pt>
                <c:pt idx="1">
                  <c:v>37.359501495134104</c:v>
                </c:pt>
                <c:pt idx="2">
                  <c:v>37.797930728902202</c:v>
                </c:pt>
                <c:pt idx="3">
                  <c:v>39.669721575646008</c:v>
                </c:pt>
                <c:pt idx="4">
                  <c:v>42.698031964004741</c:v>
                </c:pt>
                <c:pt idx="5">
                  <c:v>64.743296317658576</c:v>
                </c:pt>
                <c:pt idx="6">
                  <c:v>60.065063479143745</c:v>
                </c:pt>
                <c:pt idx="7">
                  <c:v>57.857483987099755</c:v>
                </c:pt>
                <c:pt idx="8">
                  <c:v>56.440609614706041</c:v>
                </c:pt>
                <c:pt idx="9">
                  <c:v>61.520990989959579</c:v>
                </c:pt>
                <c:pt idx="10">
                  <c:v>58.967431212474622</c:v>
                </c:pt>
              </c:numCache>
            </c:numRef>
          </c:val>
          <c:smooth val="1"/>
          <c:extLst>
            <c:ext xmlns:c16="http://schemas.microsoft.com/office/drawing/2014/chart" uri="{C3380CC4-5D6E-409C-BE32-E72D297353CC}">
              <c16:uniqueId val="{00000000-D5DC-41FE-8BD0-0D6595ED98F8}"/>
            </c:ext>
          </c:extLst>
        </c:ser>
        <c:dLbls>
          <c:showLegendKey val="0"/>
          <c:showVal val="0"/>
          <c:showCatName val="0"/>
          <c:showSerName val="0"/>
          <c:showPercent val="0"/>
          <c:showBubbleSize val="0"/>
        </c:dLbls>
        <c:smooth val="0"/>
        <c:axId val="777807096"/>
        <c:axId val="777809720"/>
      </c:lineChart>
      <c:catAx>
        <c:axId val="7778070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777809720"/>
        <c:crosses val="autoZero"/>
        <c:auto val="1"/>
        <c:lblAlgn val="ctr"/>
        <c:lblOffset val="100"/>
        <c:noMultiLvlLbl val="0"/>
      </c:catAx>
      <c:valAx>
        <c:axId val="777809720"/>
        <c:scaling>
          <c:orientation val="minMax"/>
        </c:scaling>
        <c:delete val="1"/>
        <c:axPos val="l"/>
        <c:numFmt formatCode="_-* #,##0.0_-;\-* #,##0.0_-;_-* &quot;-&quot;??_-;_-@_-" sourceLinked="1"/>
        <c:majorTickMark val="none"/>
        <c:minorTickMark val="none"/>
        <c:tickLblPos val="nextTo"/>
        <c:crossAx val="777807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9.5483625231884778E-2"/>
          <c:w val="0.93888888888888888"/>
          <c:h val="0.4328096835979155"/>
        </c:manualLayout>
      </c:layout>
      <c:barChart>
        <c:barDir val="col"/>
        <c:grouping val="clustered"/>
        <c:varyColors val="0"/>
        <c:ser>
          <c:idx val="1"/>
          <c:order val="0"/>
          <c:tx>
            <c:strRef>
              <c:f>Déficit!$E$2</c:f>
              <c:strCache>
                <c:ptCount val="1"/>
                <c:pt idx="0">
                  <c:v>Deuda del SPNF</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Déficit!$A$3:$A$21</c:f>
              <c:strCache>
                <c:ptCount val="11"/>
                <c:pt idx="0">
                  <c:v>2015</c:v>
                </c:pt>
                <c:pt idx="1">
                  <c:v>2016</c:v>
                </c:pt>
                <c:pt idx="2">
                  <c:v>2017</c:v>
                </c:pt>
                <c:pt idx="3">
                  <c:v>2018</c:v>
                </c:pt>
                <c:pt idx="4">
                  <c:v>2019</c:v>
                </c:pt>
                <c:pt idx="5">
                  <c:v>2020</c:v>
                </c:pt>
                <c:pt idx="6">
                  <c:v>2021</c:v>
                </c:pt>
                <c:pt idx="7">
                  <c:v>2022</c:v>
                </c:pt>
                <c:pt idx="8">
                  <c:v>2023</c:v>
                </c:pt>
                <c:pt idx="9">
                  <c:v>2024</c:v>
                </c:pt>
                <c:pt idx="10">
                  <c:v>2025 (mar.)</c:v>
                </c:pt>
              </c:strCache>
            </c:strRef>
          </c:cat>
          <c:val>
            <c:numRef>
              <c:f>Déficit!$E$3:$E$21</c:f>
              <c:numCache>
                <c:formatCode>_-* #,##0_-;\-* #,##0_-;_-* "-"??_-;_-@_-</c:formatCode>
                <c:ptCount val="11"/>
                <c:pt idx="0">
                  <c:v>20222</c:v>
                </c:pt>
                <c:pt idx="1">
                  <c:v>21602</c:v>
                </c:pt>
                <c:pt idx="2">
                  <c:v>23374</c:v>
                </c:pt>
                <c:pt idx="3">
                  <c:v>25687</c:v>
                </c:pt>
                <c:pt idx="4">
                  <c:v>31018</c:v>
                </c:pt>
                <c:pt idx="5">
                  <c:v>36959.9</c:v>
                </c:pt>
                <c:pt idx="6">
                  <c:v>40487.9</c:v>
                </c:pt>
                <c:pt idx="7">
                  <c:v>44274</c:v>
                </c:pt>
                <c:pt idx="8">
                  <c:v>47025.3</c:v>
                </c:pt>
                <c:pt idx="9">
                  <c:v>53736.74</c:v>
                </c:pt>
                <c:pt idx="10">
                  <c:v>54606.2</c:v>
                </c:pt>
              </c:numCache>
            </c:numRef>
          </c:val>
          <c:extLst>
            <c:ext xmlns:c16="http://schemas.microsoft.com/office/drawing/2014/chart" uri="{C3380CC4-5D6E-409C-BE32-E72D297353CC}">
              <c16:uniqueId val="{00000000-9382-4EEA-B7CB-3975BC585C0E}"/>
            </c:ext>
          </c:extLst>
        </c:ser>
        <c:dLbls>
          <c:showLegendKey val="0"/>
          <c:showVal val="0"/>
          <c:showCatName val="0"/>
          <c:showSerName val="0"/>
          <c:showPercent val="0"/>
          <c:showBubbleSize val="0"/>
        </c:dLbls>
        <c:gapWidth val="150"/>
        <c:axId val="964544008"/>
        <c:axId val="964544992"/>
      </c:barChart>
      <c:catAx>
        <c:axId val="9645440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964544992"/>
        <c:crosses val="autoZero"/>
        <c:auto val="1"/>
        <c:lblAlgn val="ctr"/>
        <c:lblOffset val="100"/>
        <c:noMultiLvlLbl val="0"/>
      </c:catAx>
      <c:valAx>
        <c:axId val="964544992"/>
        <c:scaling>
          <c:orientation val="minMax"/>
        </c:scaling>
        <c:delete val="1"/>
        <c:axPos val="l"/>
        <c:numFmt formatCode="_-* #,##0_-;\-* #,##0_-;_-* &quot;-&quot;??_-;_-@_-" sourceLinked="1"/>
        <c:majorTickMark val="none"/>
        <c:minorTickMark val="none"/>
        <c:tickLblPos val="nextTo"/>
        <c:crossAx val="964544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ing gob 3!TablaDinámica3</c:name>
    <c:fmtId val="35"/>
  </c:pivotSource>
  <c:chart>
    <c:autoTitleDeleted val="1"/>
    <c:pivotFmts>
      <c:pivotFmt>
        <c:idx val="0"/>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0.16103059581320436"/>
              <c:y val="-7.11974110032362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
        <c:spPr>
          <a:solidFill>
            <a:schemeClr val="accent2"/>
          </a:solidFill>
          <a:ln w="19050">
            <a:solidFill>
              <a:schemeClr val="lt1"/>
            </a:solidFill>
          </a:ln>
          <a:effectLst/>
        </c:spPr>
        <c:dLbl>
          <c:idx val="0"/>
          <c:layout>
            <c:manualLayout>
              <c:x val="0.1760601180891036"/>
              <c:y val="4.85436893203882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
        <c:spPr>
          <a:solidFill>
            <a:schemeClr val="accent5">
              <a:lumMod val="60000"/>
            </a:schemeClr>
          </a:solidFill>
          <a:ln w="19050">
            <a:solidFill>
              <a:schemeClr val="lt1"/>
            </a:solidFill>
          </a:ln>
          <a:effectLst/>
        </c:spPr>
        <c:dLbl>
          <c:idx val="0"/>
          <c:layout>
            <c:manualLayout>
              <c:x val="-0.13311862587224907"/>
              <c:y val="-4.2071197411003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
        <c:spPr>
          <a:solidFill>
            <a:schemeClr val="accent4">
              <a:lumMod val="60000"/>
            </a:schemeClr>
          </a:solidFill>
          <a:ln w="19050">
            <a:solidFill>
              <a:schemeClr val="lt1"/>
            </a:solidFill>
          </a:ln>
          <a:effectLst/>
        </c:spPr>
        <c:dLbl>
          <c:idx val="0"/>
          <c:layout>
            <c:manualLayout>
              <c:x val="-0.19538378958668814"/>
              <c:y val="-0.122977346278317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
        <c:spPr>
          <a:solidFill>
            <a:schemeClr val="accent3">
              <a:lumMod val="60000"/>
            </a:schemeClr>
          </a:solidFill>
          <a:ln w="19050">
            <a:solidFill>
              <a:schemeClr val="lt1"/>
            </a:solidFill>
          </a:ln>
          <a:effectLst/>
        </c:spPr>
        <c:dLbl>
          <c:idx val="0"/>
          <c:layout>
            <c:manualLayout>
              <c:x val="-0.19967793880837359"/>
              <c:y val="-1.94174757281554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9"/>
        <c:spPr>
          <a:solidFill>
            <a:schemeClr val="accent2">
              <a:lumMod val="60000"/>
            </a:schemeClr>
          </a:solidFill>
          <a:ln w="19050">
            <a:solidFill>
              <a:schemeClr val="lt1"/>
            </a:solidFill>
          </a:ln>
          <a:effectLst/>
        </c:spPr>
        <c:dLbl>
          <c:idx val="0"/>
          <c:layout>
            <c:manualLayout>
              <c:x val="-0.13673247365818403"/>
              <c:y val="9.70874095283544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0"/>
        <c:spPr>
          <a:solidFill>
            <a:schemeClr val="accent1">
              <a:lumMod val="60000"/>
            </a:schemeClr>
          </a:solidFill>
          <a:ln w="19050">
            <a:solidFill>
              <a:schemeClr val="lt1"/>
            </a:solidFill>
          </a:ln>
          <a:effectLst/>
        </c:spPr>
        <c:dLbl>
          <c:idx val="0"/>
          <c:delete val="1"/>
          <c:extLst>
            <c:ext xmlns:c15="http://schemas.microsoft.com/office/drawing/2012/chart" uri="{CE6537A1-D6FC-4f65-9D91-7224C49458BB}"/>
          </c:extLst>
        </c:dLbl>
      </c:pivotFmt>
      <c:pivotFmt>
        <c:idx val="11"/>
        <c:spPr>
          <a:solidFill>
            <a:schemeClr val="accent5"/>
          </a:solidFill>
          <a:ln w="19050">
            <a:solidFill>
              <a:schemeClr val="lt1"/>
            </a:solidFill>
          </a:ln>
          <a:effectLst/>
        </c:spPr>
        <c:dLbl>
          <c:idx val="0"/>
          <c:layout>
            <c:manualLayout>
              <c:x val="-8.1588835212023619E-2"/>
              <c:y val="0.11650485436893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2"/>
        <c:spPr>
          <a:solidFill>
            <a:schemeClr val="accent4"/>
          </a:solidFill>
          <a:ln w="19050">
            <a:solidFill>
              <a:schemeClr val="lt1"/>
            </a:solidFill>
          </a:ln>
          <a:effectLst/>
        </c:spPr>
        <c:dLbl>
          <c:idx val="0"/>
          <c:layout>
            <c:manualLayout>
              <c:x val="2.1470746108427268E-3"/>
              <c:y val="8.0906148867313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3"/>
        <c:spPr>
          <a:solidFill>
            <a:schemeClr val="accent6"/>
          </a:solidFill>
          <a:ln w="19050">
            <a:solidFill>
              <a:schemeClr val="lt1"/>
            </a:solidFill>
          </a:ln>
          <a:effectLst/>
        </c:spPr>
        <c:dLbl>
          <c:idx val="0"/>
          <c:layout>
            <c:manualLayout>
              <c:x val="-0.20397208803005909"/>
              <c:y val="0.1877022653721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4"/>
        <c:spPr>
          <a:solidFill>
            <a:schemeClr val="accent3"/>
          </a:solidFill>
          <a:ln w="19050">
            <a:solidFill>
              <a:schemeClr val="lt1"/>
            </a:solidFill>
          </a:ln>
          <a:effectLst/>
        </c:spPr>
        <c:dLbl>
          <c:idx val="0"/>
          <c:layout>
            <c:manualLayout>
              <c:x val="0.11379495437466444"/>
              <c:y val="9.70873786407765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5"/>
        <c:spPr>
          <a:solidFill>
            <a:schemeClr val="accent1">
              <a:lumMod val="80000"/>
              <a:lumOff val="20000"/>
            </a:schemeClr>
          </a:solidFill>
          <a:ln w="19050">
            <a:solidFill>
              <a:schemeClr val="lt1"/>
            </a:solidFill>
          </a:ln>
          <a:effectLst/>
        </c:spPr>
        <c:dLbl>
          <c:idx val="0"/>
          <c:layout>
            <c:manualLayout>
              <c:x val="0.31561996779388074"/>
              <c:y val="-9.38511326860841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6"/>
        <c:spPr>
          <a:solidFill>
            <a:schemeClr val="accent6">
              <a:lumMod val="60000"/>
            </a:schemeClr>
          </a:solidFill>
          <a:ln w="19050">
            <a:solidFill>
              <a:schemeClr val="lt1"/>
            </a:solidFill>
          </a:ln>
          <a:effectLst/>
        </c:spPr>
        <c:dLbl>
          <c:idx val="0"/>
          <c:layout>
            <c:manualLayout>
              <c:x val="-0.24476650563607086"/>
              <c:y val="-0.129449838187702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0.16103059581320436"/>
              <c:y val="-7.11974110032362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0.1760601180891036"/>
              <c:y val="4.85436893203882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0.11379495437466444"/>
              <c:y val="9.70873786407765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2.1470746108427268E-3"/>
              <c:y val="8.0906148867313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8.1588835212023619E-2"/>
              <c:y val="0.11650485436893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0.20397208803005909"/>
              <c:y val="0.1877022653721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delete val="1"/>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0.13673247365818403"/>
              <c:y val="9.70874095283544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6"/>
        <c:spPr>
          <a:solidFill>
            <a:schemeClr val="accent1"/>
          </a:solidFill>
          <a:ln w="19050">
            <a:solidFill>
              <a:schemeClr val="lt1"/>
            </a:solidFill>
          </a:ln>
          <a:effectLst/>
        </c:spPr>
        <c:dLbl>
          <c:idx val="0"/>
          <c:layout>
            <c:manualLayout>
              <c:x val="-0.19967793880837359"/>
              <c:y val="-1.94174757281554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0.19538378958668814"/>
              <c:y val="-0.122977346278317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0.13311862587224907"/>
              <c:y val="-4.2071197411003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9"/>
        <c:spPr>
          <a:solidFill>
            <a:schemeClr val="accent1"/>
          </a:solidFill>
          <a:ln w="19050">
            <a:solidFill>
              <a:schemeClr val="lt1"/>
            </a:solidFill>
          </a:ln>
          <a:effectLst/>
        </c:spPr>
        <c:dLbl>
          <c:idx val="0"/>
          <c:layout>
            <c:manualLayout>
              <c:x val="-0.24476650563607086"/>
              <c:y val="-0.129449838187702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0.31561996779388074"/>
              <c:y val="-9.38511326860841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2"/>
        <c:spPr>
          <a:solidFill>
            <a:schemeClr val="accent1"/>
          </a:solidFill>
          <a:ln w="19050">
            <a:solidFill>
              <a:schemeClr val="lt1"/>
            </a:solidFill>
          </a:ln>
          <a:effectLst/>
        </c:spPr>
        <c:dLbl>
          <c:idx val="0"/>
          <c:layout>
            <c:manualLayout>
              <c:x val="0.16103059581320436"/>
              <c:y val="-7.11974110032362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3"/>
        <c:spPr>
          <a:solidFill>
            <a:schemeClr val="accent1"/>
          </a:solidFill>
          <a:ln w="19050">
            <a:solidFill>
              <a:schemeClr val="lt1"/>
            </a:solidFill>
          </a:ln>
          <a:effectLst/>
        </c:spPr>
        <c:dLbl>
          <c:idx val="0"/>
          <c:layout>
            <c:manualLayout>
              <c:x val="0.1760601180891036"/>
              <c:y val="4.85436893203882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0.11379495437466444"/>
              <c:y val="9.70873786407765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2.1470746108427268E-3"/>
              <c:y val="8.0906148867313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8.1588835212023619E-2"/>
              <c:y val="0.11650485436893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0.20397208803005909"/>
              <c:y val="0.1877022653721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delete val="1"/>
          <c:extLst>
            <c:ext xmlns:c15="http://schemas.microsoft.com/office/drawing/2012/chart" uri="{CE6537A1-D6FC-4f65-9D91-7224C49458BB}"/>
          </c:extLst>
        </c:dLbl>
      </c:pivotFmt>
      <c:pivotFmt>
        <c:idx val="39"/>
        <c:spPr>
          <a:solidFill>
            <a:schemeClr val="accent1"/>
          </a:solidFill>
          <a:ln w="19050">
            <a:solidFill>
              <a:schemeClr val="lt1"/>
            </a:solidFill>
          </a:ln>
          <a:effectLst/>
        </c:spPr>
        <c:dLbl>
          <c:idx val="0"/>
          <c:layout>
            <c:manualLayout>
              <c:x val="-0.13673247365818403"/>
              <c:y val="9.70874095283544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0.19967793880837359"/>
              <c:y val="-1.94174757281554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1"/>
        <c:spPr>
          <a:solidFill>
            <a:schemeClr val="accent1"/>
          </a:solidFill>
          <a:ln w="19050">
            <a:solidFill>
              <a:schemeClr val="lt1"/>
            </a:solidFill>
          </a:ln>
          <a:effectLst/>
        </c:spPr>
        <c:dLbl>
          <c:idx val="0"/>
          <c:layout>
            <c:manualLayout>
              <c:x val="-0.19538378958668814"/>
              <c:y val="-0.122977346278317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2"/>
        <c:spPr>
          <a:solidFill>
            <a:schemeClr val="accent1"/>
          </a:solidFill>
          <a:ln w="19050">
            <a:solidFill>
              <a:schemeClr val="lt1"/>
            </a:solidFill>
          </a:ln>
          <a:effectLst/>
        </c:spPr>
        <c:dLbl>
          <c:idx val="0"/>
          <c:layout>
            <c:manualLayout>
              <c:x val="-0.13311862587224907"/>
              <c:y val="-4.2071197411003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3"/>
        <c:spPr>
          <a:solidFill>
            <a:schemeClr val="accent1"/>
          </a:solidFill>
          <a:ln w="19050">
            <a:solidFill>
              <a:schemeClr val="lt1"/>
            </a:solidFill>
          </a:ln>
          <a:effectLst/>
        </c:spPr>
        <c:dLbl>
          <c:idx val="0"/>
          <c:layout>
            <c:manualLayout>
              <c:x val="-0.24476650563607086"/>
              <c:y val="-0.129449838187702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4"/>
        <c:spPr>
          <a:solidFill>
            <a:schemeClr val="accent1"/>
          </a:solidFill>
          <a:ln w="19050">
            <a:solidFill>
              <a:schemeClr val="lt1"/>
            </a:solidFill>
          </a:ln>
          <a:effectLst/>
        </c:spPr>
        <c:dLbl>
          <c:idx val="0"/>
          <c:layout>
            <c:manualLayout>
              <c:x val="0.31561996779388074"/>
              <c:y val="-9.38511326860841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5"/>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6"/>
        <c:spPr>
          <a:solidFill>
            <a:schemeClr val="accent1"/>
          </a:solidFill>
          <a:ln w="19050">
            <a:solidFill>
              <a:schemeClr val="lt1"/>
            </a:solidFill>
          </a:ln>
          <a:effectLst/>
        </c:spPr>
        <c:dLbl>
          <c:idx val="0"/>
          <c:layout>
            <c:manualLayout>
              <c:x val="0.16103059581320436"/>
              <c:y val="-7.11974110032362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7"/>
        <c:spPr>
          <a:solidFill>
            <a:schemeClr val="accent2"/>
          </a:solidFill>
          <a:ln w="19050">
            <a:solidFill>
              <a:schemeClr val="lt1"/>
            </a:solidFill>
          </a:ln>
          <a:effectLst/>
        </c:spPr>
        <c:dLbl>
          <c:idx val="0"/>
          <c:layout>
            <c:manualLayout>
              <c:x val="0.1760601180891036"/>
              <c:y val="4.85436893203882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8"/>
        <c:spPr>
          <a:solidFill>
            <a:schemeClr val="accent3"/>
          </a:solidFill>
          <a:ln w="19050">
            <a:solidFill>
              <a:schemeClr val="lt1"/>
            </a:solidFill>
          </a:ln>
          <a:effectLst/>
        </c:spPr>
        <c:dLbl>
          <c:idx val="0"/>
          <c:layout>
            <c:manualLayout>
              <c:x val="0.11379495437466444"/>
              <c:y val="9.70873786407765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9"/>
        <c:spPr>
          <a:solidFill>
            <a:schemeClr val="accent4"/>
          </a:solidFill>
          <a:ln w="19050">
            <a:solidFill>
              <a:schemeClr val="lt1"/>
            </a:solidFill>
          </a:ln>
          <a:effectLst/>
        </c:spPr>
        <c:dLbl>
          <c:idx val="0"/>
          <c:layout>
            <c:manualLayout>
              <c:x val="2.1470746108427268E-3"/>
              <c:y val="8.0906148867313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0"/>
        <c:spPr>
          <a:solidFill>
            <a:schemeClr val="accent5"/>
          </a:solidFill>
          <a:ln w="19050">
            <a:solidFill>
              <a:schemeClr val="lt1"/>
            </a:solidFill>
          </a:ln>
          <a:effectLst/>
        </c:spPr>
        <c:dLbl>
          <c:idx val="0"/>
          <c:layout>
            <c:manualLayout>
              <c:x val="-8.1588835212023619E-2"/>
              <c:y val="0.11650485436893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1"/>
        <c:spPr>
          <a:solidFill>
            <a:schemeClr val="accent6"/>
          </a:solidFill>
          <a:ln w="19050">
            <a:solidFill>
              <a:schemeClr val="lt1"/>
            </a:solidFill>
          </a:ln>
          <a:effectLst/>
        </c:spPr>
        <c:dLbl>
          <c:idx val="0"/>
          <c:layout>
            <c:manualLayout>
              <c:x val="-0.20397208803005909"/>
              <c:y val="0.1877022653721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2"/>
        <c:spPr>
          <a:solidFill>
            <a:schemeClr val="accent1">
              <a:lumMod val="60000"/>
            </a:schemeClr>
          </a:solidFill>
          <a:ln w="19050">
            <a:solidFill>
              <a:schemeClr val="lt1"/>
            </a:solidFill>
          </a:ln>
          <a:effectLst/>
        </c:spPr>
        <c:dLbl>
          <c:idx val="0"/>
          <c:delete val="1"/>
          <c:extLst>
            <c:ext xmlns:c15="http://schemas.microsoft.com/office/drawing/2012/chart" uri="{CE6537A1-D6FC-4f65-9D91-7224C49458BB}"/>
          </c:extLst>
        </c:dLbl>
      </c:pivotFmt>
      <c:pivotFmt>
        <c:idx val="53"/>
        <c:spPr>
          <a:solidFill>
            <a:schemeClr val="accent2">
              <a:lumMod val="60000"/>
            </a:schemeClr>
          </a:solidFill>
          <a:ln w="19050">
            <a:solidFill>
              <a:schemeClr val="lt1"/>
            </a:solidFill>
          </a:ln>
          <a:effectLst/>
        </c:spPr>
        <c:dLbl>
          <c:idx val="0"/>
          <c:layout>
            <c:manualLayout>
              <c:x val="-0.13673247365818403"/>
              <c:y val="9.70874095283544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4"/>
        <c:spPr>
          <a:solidFill>
            <a:schemeClr val="accent3">
              <a:lumMod val="60000"/>
            </a:schemeClr>
          </a:solidFill>
          <a:ln w="19050">
            <a:solidFill>
              <a:schemeClr val="lt1"/>
            </a:solidFill>
          </a:ln>
          <a:effectLst/>
        </c:spPr>
        <c:dLbl>
          <c:idx val="0"/>
          <c:layout>
            <c:manualLayout>
              <c:x val="-0.19967793880837359"/>
              <c:y val="-1.94174757281554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5"/>
        <c:spPr>
          <a:solidFill>
            <a:schemeClr val="accent4">
              <a:lumMod val="60000"/>
            </a:schemeClr>
          </a:solidFill>
          <a:ln w="19050">
            <a:solidFill>
              <a:schemeClr val="lt1"/>
            </a:solidFill>
          </a:ln>
          <a:effectLst/>
        </c:spPr>
        <c:dLbl>
          <c:idx val="0"/>
          <c:layout>
            <c:manualLayout>
              <c:x val="-0.19538378958668814"/>
              <c:y val="-0.122977346278317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6"/>
        <c:spPr>
          <a:solidFill>
            <a:schemeClr val="accent5">
              <a:lumMod val="60000"/>
            </a:schemeClr>
          </a:solidFill>
          <a:ln w="19050">
            <a:solidFill>
              <a:schemeClr val="lt1"/>
            </a:solidFill>
          </a:ln>
          <a:effectLst/>
        </c:spPr>
        <c:dLbl>
          <c:idx val="0"/>
          <c:layout>
            <c:manualLayout>
              <c:x val="-0.13311862587224907"/>
              <c:y val="-4.2071197411003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7"/>
        <c:spPr>
          <a:solidFill>
            <a:schemeClr val="accent6">
              <a:lumMod val="60000"/>
            </a:schemeClr>
          </a:solidFill>
          <a:ln w="19050">
            <a:solidFill>
              <a:schemeClr val="lt1"/>
            </a:solidFill>
          </a:ln>
          <a:effectLst/>
        </c:spPr>
        <c:dLbl>
          <c:idx val="0"/>
          <c:layout>
            <c:manualLayout>
              <c:x val="-0.24476650563607086"/>
              <c:y val="-0.129449838187702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8"/>
        <c:spPr>
          <a:solidFill>
            <a:schemeClr val="accent1">
              <a:lumMod val="80000"/>
              <a:lumOff val="20000"/>
            </a:schemeClr>
          </a:solidFill>
          <a:ln w="19050">
            <a:solidFill>
              <a:schemeClr val="lt1"/>
            </a:solidFill>
          </a:ln>
          <a:effectLst/>
        </c:spPr>
        <c:dLbl>
          <c:idx val="0"/>
          <c:layout>
            <c:manualLayout>
              <c:x val="0.31561996779388074"/>
              <c:y val="-9.38511326860841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9"/>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60"/>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61"/>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2"/>
        <c:spPr>
          <a:solidFill>
            <a:schemeClr val="accent1"/>
          </a:solidFill>
          <a:ln w="19050">
            <a:solidFill>
              <a:schemeClr val="lt1"/>
            </a:solidFill>
          </a:ln>
          <a:effectLst/>
        </c:spPr>
        <c:dLbl>
          <c:idx val="0"/>
          <c:layout>
            <c:manualLayout>
              <c:x val="0.16103059581320436"/>
              <c:y val="-7.11974110032362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3"/>
        <c:spPr>
          <a:solidFill>
            <a:schemeClr val="accent2"/>
          </a:solidFill>
          <a:ln w="19050">
            <a:solidFill>
              <a:schemeClr val="lt1"/>
            </a:solidFill>
          </a:ln>
          <a:effectLst/>
        </c:spPr>
        <c:dLbl>
          <c:idx val="0"/>
          <c:layout>
            <c:manualLayout>
              <c:x val="0.1760601180891036"/>
              <c:y val="4.85436893203882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4"/>
        <c:spPr>
          <a:solidFill>
            <a:schemeClr val="accent3"/>
          </a:solidFill>
          <a:ln w="19050">
            <a:solidFill>
              <a:schemeClr val="lt1"/>
            </a:solidFill>
          </a:ln>
          <a:effectLst/>
        </c:spPr>
        <c:dLbl>
          <c:idx val="0"/>
          <c:layout>
            <c:manualLayout>
              <c:x val="0.11379495437466444"/>
              <c:y val="9.70873786407765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5"/>
        <c:spPr>
          <a:solidFill>
            <a:schemeClr val="accent4"/>
          </a:solidFill>
          <a:ln w="19050">
            <a:solidFill>
              <a:schemeClr val="lt1"/>
            </a:solidFill>
          </a:ln>
          <a:effectLst/>
        </c:spPr>
        <c:dLbl>
          <c:idx val="0"/>
          <c:layout>
            <c:manualLayout>
              <c:x val="2.1470746108427268E-3"/>
              <c:y val="8.0906148867313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6"/>
        <c:spPr>
          <a:solidFill>
            <a:schemeClr val="accent5"/>
          </a:solidFill>
          <a:ln w="19050">
            <a:solidFill>
              <a:schemeClr val="lt1"/>
            </a:solidFill>
          </a:ln>
          <a:effectLst/>
        </c:spPr>
        <c:dLbl>
          <c:idx val="0"/>
          <c:layout>
            <c:manualLayout>
              <c:x val="-8.1588835212023619E-2"/>
              <c:y val="0.11650485436893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7"/>
        <c:spPr>
          <a:solidFill>
            <a:schemeClr val="accent6"/>
          </a:solidFill>
          <a:ln w="19050">
            <a:solidFill>
              <a:schemeClr val="lt1"/>
            </a:solidFill>
          </a:ln>
          <a:effectLst/>
        </c:spPr>
        <c:dLbl>
          <c:idx val="0"/>
          <c:layout>
            <c:manualLayout>
              <c:x val="-0.20397208803005909"/>
              <c:y val="0.1877022653721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8"/>
        <c:spPr>
          <a:solidFill>
            <a:schemeClr val="accent1">
              <a:lumMod val="60000"/>
            </a:schemeClr>
          </a:solidFill>
          <a:ln w="19050">
            <a:solidFill>
              <a:schemeClr val="lt1"/>
            </a:solidFill>
          </a:ln>
          <a:effectLst/>
        </c:spPr>
        <c:dLbl>
          <c:idx val="0"/>
          <c:delete val="1"/>
          <c:extLst>
            <c:ext xmlns:c15="http://schemas.microsoft.com/office/drawing/2012/chart" uri="{CE6537A1-D6FC-4f65-9D91-7224C49458BB}"/>
          </c:extLst>
        </c:dLbl>
      </c:pivotFmt>
      <c:pivotFmt>
        <c:idx val="69"/>
        <c:spPr>
          <a:solidFill>
            <a:schemeClr val="accent2">
              <a:lumMod val="60000"/>
            </a:schemeClr>
          </a:solidFill>
          <a:ln w="19050">
            <a:solidFill>
              <a:schemeClr val="lt1"/>
            </a:solidFill>
          </a:ln>
          <a:effectLst/>
        </c:spPr>
        <c:dLbl>
          <c:idx val="0"/>
          <c:layout>
            <c:manualLayout>
              <c:x val="-0.13673247365818403"/>
              <c:y val="9.70874095283544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0"/>
        <c:spPr>
          <a:solidFill>
            <a:schemeClr val="accent3">
              <a:lumMod val="60000"/>
            </a:schemeClr>
          </a:solidFill>
          <a:ln w="19050">
            <a:solidFill>
              <a:schemeClr val="lt1"/>
            </a:solidFill>
          </a:ln>
          <a:effectLst/>
        </c:spPr>
        <c:dLbl>
          <c:idx val="0"/>
          <c:layout>
            <c:manualLayout>
              <c:x val="-0.19967793880837359"/>
              <c:y val="-1.94174757281554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1"/>
        <c:spPr>
          <a:solidFill>
            <a:schemeClr val="accent4">
              <a:lumMod val="60000"/>
            </a:schemeClr>
          </a:solidFill>
          <a:ln w="19050">
            <a:solidFill>
              <a:schemeClr val="lt1"/>
            </a:solidFill>
          </a:ln>
          <a:effectLst/>
        </c:spPr>
        <c:dLbl>
          <c:idx val="0"/>
          <c:layout>
            <c:manualLayout>
              <c:x val="-0.19538378958668814"/>
              <c:y val="-0.122977346278317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2"/>
        <c:spPr>
          <a:solidFill>
            <a:schemeClr val="accent5">
              <a:lumMod val="60000"/>
            </a:schemeClr>
          </a:solidFill>
          <a:ln w="19050">
            <a:solidFill>
              <a:schemeClr val="lt1"/>
            </a:solidFill>
          </a:ln>
          <a:effectLst/>
        </c:spPr>
        <c:dLbl>
          <c:idx val="0"/>
          <c:layout>
            <c:manualLayout>
              <c:x val="-0.13311862587224907"/>
              <c:y val="-4.2071197411003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3"/>
        <c:spPr>
          <a:solidFill>
            <a:schemeClr val="accent6">
              <a:lumMod val="60000"/>
            </a:schemeClr>
          </a:solidFill>
          <a:ln w="19050">
            <a:solidFill>
              <a:schemeClr val="lt1"/>
            </a:solidFill>
          </a:ln>
          <a:effectLst/>
        </c:spPr>
        <c:dLbl>
          <c:idx val="0"/>
          <c:layout>
            <c:manualLayout>
              <c:x val="-0.24476650563607086"/>
              <c:y val="-0.129449838187702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4"/>
        <c:spPr>
          <a:solidFill>
            <a:schemeClr val="accent1">
              <a:lumMod val="80000"/>
              <a:lumOff val="20000"/>
            </a:schemeClr>
          </a:solidFill>
          <a:ln w="19050">
            <a:solidFill>
              <a:schemeClr val="lt1"/>
            </a:solidFill>
          </a:ln>
          <a:effectLst/>
        </c:spPr>
        <c:dLbl>
          <c:idx val="0"/>
          <c:layout>
            <c:manualLayout>
              <c:x val="0.31561996779388074"/>
              <c:y val="-9.38511326860841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5"/>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6"/>
        <c:spPr>
          <a:solidFill>
            <a:schemeClr val="accent1"/>
          </a:solidFill>
          <a:ln w="19050">
            <a:solidFill>
              <a:schemeClr val="lt1"/>
            </a:solidFill>
          </a:ln>
          <a:effectLst/>
        </c:spPr>
        <c:dLbl>
          <c:idx val="0"/>
          <c:layout>
            <c:manualLayout>
              <c:x val="0.16103059581320436"/>
              <c:y val="-7.11974110032362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7"/>
        <c:spPr>
          <a:solidFill>
            <a:schemeClr val="accent2"/>
          </a:solidFill>
          <a:ln w="19050">
            <a:solidFill>
              <a:schemeClr val="lt1"/>
            </a:solidFill>
          </a:ln>
          <a:effectLst/>
        </c:spPr>
        <c:dLbl>
          <c:idx val="0"/>
          <c:layout>
            <c:manualLayout>
              <c:x val="0.1760601180891036"/>
              <c:y val="4.85436893203882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8"/>
        <c:spPr>
          <a:solidFill>
            <a:schemeClr val="accent3"/>
          </a:solidFill>
          <a:ln w="19050">
            <a:solidFill>
              <a:schemeClr val="lt1"/>
            </a:solidFill>
          </a:ln>
          <a:effectLst/>
        </c:spPr>
        <c:dLbl>
          <c:idx val="0"/>
          <c:layout>
            <c:manualLayout>
              <c:x val="0.11379495437466444"/>
              <c:y val="9.70873786407765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9"/>
        <c:spPr>
          <a:solidFill>
            <a:schemeClr val="accent4"/>
          </a:solidFill>
          <a:ln w="19050">
            <a:solidFill>
              <a:schemeClr val="lt1"/>
            </a:solidFill>
          </a:ln>
          <a:effectLst/>
        </c:spPr>
        <c:dLbl>
          <c:idx val="0"/>
          <c:layout>
            <c:manualLayout>
              <c:x val="2.1470746108427268E-3"/>
              <c:y val="8.09061488673138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0"/>
        <c:spPr>
          <a:solidFill>
            <a:schemeClr val="accent5"/>
          </a:solidFill>
          <a:ln w="19050">
            <a:solidFill>
              <a:schemeClr val="lt1"/>
            </a:solidFill>
          </a:ln>
          <a:effectLst/>
        </c:spPr>
        <c:dLbl>
          <c:idx val="0"/>
          <c:layout>
            <c:manualLayout>
              <c:x val="-8.1588835212023619E-2"/>
              <c:y val="0.11650485436893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1"/>
        <c:spPr>
          <a:solidFill>
            <a:schemeClr val="accent6"/>
          </a:solidFill>
          <a:ln w="19050">
            <a:solidFill>
              <a:schemeClr val="lt1"/>
            </a:solidFill>
          </a:ln>
          <a:effectLst/>
        </c:spPr>
        <c:dLbl>
          <c:idx val="0"/>
          <c:layout>
            <c:manualLayout>
              <c:x val="-0.20397208803005909"/>
              <c:y val="0.1877022653721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2"/>
        <c:spPr>
          <a:solidFill>
            <a:schemeClr val="accent1">
              <a:lumMod val="60000"/>
            </a:schemeClr>
          </a:solidFill>
          <a:ln w="19050">
            <a:solidFill>
              <a:schemeClr val="lt1"/>
            </a:solidFill>
          </a:ln>
          <a:effectLst/>
        </c:spPr>
        <c:dLbl>
          <c:idx val="0"/>
          <c:delete val="1"/>
          <c:extLst>
            <c:ext xmlns:c15="http://schemas.microsoft.com/office/drawing/2012/chart" uri="{CE6537A1-D6FC-4f65-9D91-7224C49458BB}"/>
          </c:extLst>
        </c:dLbl>
      </c:pivotFmt>
      <c:pivotFmt>
        <c:idx val="83"/>
        <c:spPr>
          <a:solidFill>
            <a:schemeClr val="accent2">
              <a:lumMod val="60000"/>
            </a:schemeClr>
          </a:solidFill>
          <a:ln w="19050">
            <a:solidFill>
              <a:schemeClr val="lt1"/>
            </a:solidFill>
          </a:ln>
          <a:effectLst/>
        </c:spPr>
        <c:dLbl>
          <c:idx val="0"/>
          <c:layout>
            <c:manualLayout>
              <c:x val="-0.13673247365818403"/>
              <c:y val="9.70874095283544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4"/>
        <c:spPr>
          <a:solidFill>
            <a:schemeClr val="accent3">
              <a:lumMod val="60000"/>
            </a:schemeClr>
          </a:solidFill>
          <a:ln w="19050">
            <a:solidFill>
              <a:schemeClr val="lt1"/>
            </a:solidFill>
          </a:ln>
          <a:effectLst/>
        </c:spPr>
        <c:dLbl>
          <c:idx val="0"/>
          <c:layout>
            <c:manualLayout>
              <c:x val="-0.19967793880837359"/>
              <c:y val="-1.941747572815540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5"/>
        <c:spPr>
          <a:solidFill>
            <a:schemeClr val="accent4">
              <a:lumMod val="60000"/>
            </a:schemeClr>
          </a:solidFill>
          <a:ln w="19050">
            <a:solidFill>
              <a:schemeClr val="lt1"/>
            </a:solidFill>
          </a:ln>
          <a:effectLst/>
        </c:spPr>
        <c:dLbl>
          <c:idx val="0"/>
          <c:layout>
            <c:manualLayout>
              <c:x val="-0.19538378958668814"/>
              <c:y val="-0.122977346278317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6"/>
        <c:spPr>
          <a:solidFill>
            <a:schemeClr val="accent5">
              <a:lumMod val="60000"/>
            </a:schemeClr>
          </a:solidFill>
          <a:ln w="19050">
            <a:solidFill>
              <a:schemeClr val="lt1"/>
            </a:solidFill>
          </a:ln>
          <a:effectLst/>
        </c:spPr>
        <c:dLbl>
          <c:idx val="0"/>
          <c:layout>
            <c:manualLayout>
              <c:x val="-0.13311862587224907"/>
              <c:y val="-4.2071197411003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7"/>
        <c:spPr>
          <a:solidFill>
            <a:schemeClr val="accent6">
              <a:lumMod val="60000"/>
            </a:schemeClr>
          </a:solidFill>
          <a:ln w="19050">
            <a:solidFill>
              <a:schemeClr val="lt1"/>
            </a:solidFill>
          </a:ln>
          <a:effectLst/>
        </c:spPr>
        <c:dLbl>
          <c:idx val="0"/>
          <c:layout>
            <c:manualLayout>
              <c:x val="-0.24476650563607086"/>
              <c:y val="-0.129449838187702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8"/>
        <c:spPr>
          <a:solidFill>
            <a:schemeClr val="accent1">
              <a:lumMod val="80000"/>
              <a:lumOff val="20000"/>
            </a:schemeClr>
          </a:solidFill>
          <a:ln w="19050">
            <a:solidFill>
              <a:schemeClr val="lt1"/>
            </a:solidFill>
          </a:ln>
          <a:effectLst/>
        </c:spPr>
        <c:dLbl>
          <c:idx val="0"/>
          <c:layout>
            <c:manualLayout>
              <c:x val="0.31561996779388074"/>
              <c:y val="-9.385113268608413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s>
    <c:plotArea>
      <c:layout/>
      <c:doughnutChart>
        <c:varyColors val="1"/>
        <c:ser>
          <c:idx val="0"/>
          <c:order val="0"/>
          <c:tx>
            <c:strRef>
              <c:f>'TD ing gob 3'!$B$3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E2-456B-B65A-A93647FF9E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6E2-456B-B65A-A93647FF9EE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6E2-456B-B65A-A93647FF9EE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6E2-456B-B65A-A93647FF9EE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6E2-456B-B65A-A93647FF9EE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6E2-456B-B65A-A93647FF9EE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6E2-456B-B65A-A93647FF9EE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6E2-456B-B65A-A93647FF9EE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6E2-456B-B65A-A93647FF9EE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6E2-456B-B65A-A93647FF9EE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6E2-456B-B65A-A93647FF9EE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6E2-456B-B65A-A93647FF9EE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6E2-456B-B65A-A93647FF9EEF}"/>
              </c:ext>
            </c:extLst>
          </c:dPt>
          <c:dLbls>
            <c:dLbl>
              <c:idx val="0"/>
              <c:layout>
                <c:manualLayout>
                  <c:x val="0.16103059581320436"/>
                  <c:y val="-7.119741100323627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6E2-456B-B65A-A93647FF9EEF}"/>
                </c:ext>
              </c:extLst>
            </c:dLbl>
            <c:dLbl>
              <c:idx val="1"/>
              <c:layout>
                <c:manualLayout>
                  <c:x val="0.1760601180891036"/>
                  <c:y val="4.8543689320388231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6E2-456B-B65A-A93647FF9EEF}"/>
                </c:ext>
              </c:extLst>
            </c:dLbl>
            <c:dLbl>
              <c:idx val="2"/>
              <c:layout>
                <c:manualLayout>
                  <c:x val="0.11379495437466444"/>
                  <c:y val="9.708737864077658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6E2-456B-B65A-A93647FF9EEF}"/>
                </c:ext>
              </c:extLst>
            </c:dLbl>
            <c:dLbl>
              <c:idx val="3"/>
              <c:layout>
                <c:manualLayout>
                  <c:x val="2.1470746108427268E-3"/>
                  <c:y val="8.0906148867313801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6E2-456B-B65A-A93647FF9EEF}"/>
                </c:ext>
              </c:extLst>
            </c:dLbl>
            <c:dLbl>
              <c:idx val="4"/>
              <c:layout>
                <c:manualLayout>
                  <c:x val="-8.1588835212023619E-2"/>
                  <c:y val="0.11650485436893204"/>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66E2-456B-B65A-A93647FF9EEF}"/>
                </c:ext>
              </c:extLst>
            </c:dLbl>
            <c:dLbl>
              <c:idx val="5"/>
              <c:layout>
                <c:manualLayout>
                  <c:x val="-0.20397208803005909"/>
                  <c:y val="0.18770226537216828"/>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66E2-456B-B65A-A93647FF9EEF}"/>
                </c:ext>
              </c:extLst>
            </c:dLbl>
            <c:dLbl>
              <c:idx val="6"/>
              <c:delete val="1"/>
              <c:extLst>
                <c:ext xmlns:c15="http://schemas.microsoft.com/office/drawing/2012/chart" uri="{CE6537A1-D6FC-4f65-9D91-7224C49458BB}"/>
                <c:ext xmlns:c16="http://schemas.microsoft.com/office/drawing/2014/chart" uri="{C3380CC4-5D6E-409C-BE32-E72D297353CC}">
                  <c16:uniqueId val="{0000000D-66E2-456B-B65A-A93647FF9EEF}"/>
                </c:ext>
              </c:extLst>
            </c:dLbl>
            <c:dLbl>
              <c:idx val="7"/>
              <c:layout>
                <c:manualLayout>
                  <c:x val="-0.13673247365818403"/>
                  <c:y val="9.7087409528354415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66E2-456B-B65A-A93647FF9EEF}"/>
                </c:ext>
              </c:extLst>
            </c:dLbl>
            <c:dLbl>
              <c:idx val="8"/>
              <c:layout>
                <c:manualLayout>
                  <c:x val="-0.19967793880837359"/>
                  <c:y val="-1.9417475728155401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66E2-456B-B65A-A93647FF9EEF}"/>
                </c:ext>
              </c:extLst>
            </c:dLbl>
            <c:dLbl>
              <c:idx val="9"/>
              <c:layout>
                <c:manualLayout>
                  <c:x val="-0.19538378958668814"/>
                  <c:y val="-0.1229773462783172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66E2-456B-B65A-A93647FF9EEF}"/>
                </c:ext>
              </c:extLst>
            </c:dLbl>
            <c:dLbl>
              <c:idx val="10"/>
              <c:layout>
                <c:manualLayout>
                  <c:x val="-0.13311862587224907"/>
                  <c:y val="-4.2071197411003236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5-66E2-456B-B65A-A93647FF9EEF}"/>
                </c:ext>
              </c:extLst>
            </c:dLbl>
            <c:dLbl>
              <c:idx val="11"/>
              <c:layout>
                <c:manualLayout>
                  <c:x val="-0.24476650563607086"/>
                  <c:y val="-0.12944983818770225"/>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7-66E2-456B-B65A-A93647FF9EEF}"/>
                </c:ext>
              </c:extLst>
            </c:dLbl>
            <c:dLbl>
              <c:idx val="12"/>
              <c:layout>
                <c:manualLayout>
                  <c:x val="0.31561996779388074"/>
                  <c:y val="-9.3851132686084138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9-66E2-456B-B65A-A93647FF9E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'TD ing gob 3'!$A$4:$A$16</c:f>
              <c:strCache>
                <c:ptCount val="13"/>
                <c:pt idx="0">
                  <c:v>Impuesto sobre la renta.</c:v>
                </c:pt>
                <c:pt idx="1">
                  <c:v>Impuesto sobre la propiedad y el patrimonio.</c:v>
                </c:pt>
                <c:pt idx="2">
                  <c:v>Seguro educativo.</c:v>
                </c:pt>
                <c:pt idx="3">
                  <c:v>ITBMS.</c:v>
                </c:pt>
                <c:pt idx="4">
                  <c:v>Derechos de importación.</c:v>
                </c:pt>
                <c:pt idx="5">
                  <c:v>Impuesto sobre la producción, venta y consumo selectivo.</c:v>
                </c:pt>
                <c:pt idx="6">
                  <c:v>Impuesto sobre actos jurídicos.</c:v>
                </c:pt>
                <c:pt idx="7">
                  <c:v>Impuesto sobre primas de seguros.</c:v>
                </c:pt>
                <c:pt idx="8">
                  <c:v>Otros impuestos indirectos.</c:v>
                </c:pt>
                <c:pt idx="9">
                  <c:v>Participación en utilidades de empresas estatales y aportes.</c:v>
                </c:pt>
                <c:pt idx="10">
                  <c:v>Tasas y derechos.</c:v>
                </c:pt>
                <c:pt idx="11">
                  <c:v>Otros ingresos no tributarios.</c:v>
                </c:pt>
                <c:pt idx="12">
                  <c:v>Otros ingresos corrientes.</c:v>
                </c:pt>
              </c:strCache>
            </c:strRef>
          </c:cat>
          <c:val>
            <c:numRef>
              <c:f>'TD ing gob 3'!$B$4:$B$16</c:f>
              <c:numCache>
                <c:formatCode>_-* #,##0_-;\-* #,##0_-;_-* "-"??_-;_-@_-</c:formatCode>
                <c:ptCount val="13"/>
                <c:pt idx="0">
                  <c:v>984506.25644999999</c:v>
                </c:pt>
                <c:pt idx="1">
                  <c:v>189107.41453000001</c:v>
                </c:pt>
                <c:pt idx="2">
                  <c:v>35552.622000000003</c:v>
                </c:pt>
                <c:pt idx="3">
                  <c:v>313258.10658000002</c:v>
                </c:pt>
                <c:pt idx="4">
                  <c:v>251679.36057000005</c:v>
                </c:pt>
                <c:pt idx="5">
                  <c:v>173848.78523000001</c:v>
                </c:pt>
                <c:pt idx="6">
                  <c:v>9283.7706899999994</c:v>
                </c:pt>
                <c:pt idx="7">
                  <c:v>38467.417950000003</c:v>
                </c:pt>
                <c:pt idx="8">
                  <c:v>22052.873350000002</c:v>
                </c:pt>
                <c:pt idx="9">
                  <c:v>188071.51617999998</c:v>
                </c:pt>
                <c:pt idx="10">
                  <c:v>258602.43046999996</c:v>
                </c:pt>
                <c:pt idx="11">
                  <c:v>80620.24635999999</c:v>
                </c:pt>
                <c:pt idx="12">
                  <c:v>15034.431989999999</c:v>
                </c:pt>
              </c:numCache>
            </c:numRef>
          </c:val>
          <c:extLst>
            <c:ext xmlns:c16="http://schemas.microsoft.com/office/drawing/2014/chart" uri="{C3380CC4-5D6E-409C-BE32-E72D297353CC}">
              <c16:uniqueId val="{0000001A-66E2-456B-B65A-A93647FF9EEF}"/>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extLst/>
  </c:chart>
  <c:spPr>
    <a:noFill/>
    <a:ln w="9525" cap="flat" cmpd="sng" algn="ctr">
      <a:noFill/>
      <a:round/>
    </a:ln>
    <a:effectLst/>
  </c:spPr>
  <c:txPr>
    <a:bodyPr/>
    <a:lstStyle/>
    <a:p>
      <a:pPr>
        <a:defRPr/>
      </a:pPr>
      <a:endParaRPr lang="es-PA"/>
    </a:p>
  </c:txPr>
  <c:externalData r:id="rId1">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2750000000000001E-2"/>
          <c:y val="1.7250000000000001E-2"/>
          <c:w val="0.95799999999999996"/>
          <c:h val="0.90525"/>
        </c:manualLayout>
      </c:layout>
      <c:lineChart>
        <c:grouping val="standard"/>
        <c:varyColors val="1"/>
        <c:ser>
          <c:idx val="0"/>
          <c:order val="0"/>
          <c:tx>
            <c:strRef>
              <c:f>Hoja1!$B$1</c:f>
              <c:strCache>
                <c:ptCount val="1"/>
                <c:pt idx="0">
                  <c:v>Panamá</c:v>
                </c:pt>
              </c:strCache>
            </c:strRef>
          </c:tx>
          <c:spPr>
            <a:ln w="19050">
              <a:solidFill>
                <a:schemeClr val="bg1">
                  <a:lumMod val="75000"/>
                </a:schemeClr>
              </a:solidFill>
            </a:ln>
          </c:spPr>
          <c:marker>
            <c:symbol val="circle"/>
            <c:size val="9"/>
            <c:spPr>
              <a:solidFill>
                <a:srgbClr val="FFFFFF"/>
              </a:solidFill>
              <a:ln>
                <a:solidFill>
                  <a:schemeClr val="bg1">
                    <a:lumMod val="75000"/>
                  </a:schemeClr>
                </a:solidFill>
              </a:ln>
            </c:spPr>
          </c:marker>
          <c:dLbls>
            <c:dLbl>
              <c:idx val="0"/>
              <c:layout>
                <c:manualLayout>
                  <c:x val="-2.5213334226117753E-2"/>
                  <c:y val="4.7681737009743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36-4DD7-8BDF-8C97C3ED42D1}"/>
                </c:ext>
              </c:extLst>
            </c:dLbl>
            <c:dLbl>
              <c:idx val="1"/>
              <c:layout>
                <c:manualLayout>
                  <c:x val="-2.2921212932834167E-2"/>
                  <c:y val="4.08700602940659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36-4DD7-8BDF-8C97C3ED42D1}"/>
                </c:ext>
              </c:extLst>
            </c:dLbl>
            <c:dLbl>
              <c:idx val="2"/>
              <c:layout>
                <c:manualLayout>
                  <c:x val="-2.5213334226117753E-2"/>
                  <c:y val="5.44934137254213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36-4DD7-8BDF-8C97C3ED42D1}"/>
                </c:ext>
              </c:extLst>
            </c:dLbl>
            <c:dLbl>
              <c:idx val="3"/>
              <c:layout>
                <c:manualLayout>
                  <c:x val="-2.1775152286192461E-2"/>
                  <c:y val="4.7681737009743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36-4DD7-8BDF-8C97C3ED42D1}"/>
                </c:ext>
              </c:extLst>
            </c:dLbl>
            <c:dLbl>
              <c:idx val="4"/>
              <c:layout>
                <c:manualLayout>
                  <c:x val="-1.9483030992909042E-2"/>
                  <c:y val="4.7681737009743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36-4DD7-8BDF-8C97C3ED42D1}"/>
                </c:ext>
              </c:extLst>
            </c:dLbl>
            <c:dLbl>
              <c:idx val="5"/>
              <c:layout>
                <c:manualLayout>
                  <c:x val="-1.0314545819775376E-2"/>
                  <c:y val="5.1087575367582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36-4DD7-8BDF-8C97C3ED42D1}"/>
                </c:ext>
              </c:extLst>
            </c:dLbl>
            <c:dLbl>
              <c:idx val="6"/>
              <c:layout>
                <c:manualLayout>
                  <c:x val="-9.1684851731336676E-3"/>
                  <c:y val="5.4493413725421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36-4DD7-8BDF-8C97C3ED42D1}"/>
                </c:ext>
              </c:extLst>
            </c:dLbl>
            <c:dLbl>
              <c:idx val="7"/>
              <c:layout>
                <c:manualLayout>
                  <c:x val="-1.3752727759700501E-2"/>
                  <c:y val="5.1087575367582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36-4DD7-8BDF-8C97C3ED42D1}"/>
                </c:ext>
              </c:extLst>
            </c:dLbl>
            <c:dLbl>
              <c:idx val="8"/>
              <c:layout>
                <c:manualLayout>
                  <c:x val="-1.6044849052984086E-2"/>
                  <c:y val="3.74642219362270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36-4DD7-8BDF-8C97C3ED42D1}"/>
                </c:ext>
              </c:extLst>
            </c:dLbl>
            <c:dLbl>
              <c:idx val="19"/>
              <c:layout>
                <c:manualLayout>
                  <c:x val="-2.23E-2"/>
                  <c:y val="-6.7500000000000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736-4DD7-8BDF-8C97C3ED42D1}"/>
                </c:ext>
              </c:extLst>
            </c:dLbl>
            <c:dLbl>
              <c:idx val="20"/>
              <c:layout>
                <c:manualLayout>
                  <c:x val="-2.3400000000000001E-2"/>
                  <c:y val="-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736-4DD7-8BDF-8C97C3ED42D1}"/>
                </c:ext>
              </c:extLst>
            </c:dLbl>
            <c:dLbl>
              <c:idx val="21"/>
              <c:layout>
                <c:manualLayout>
                  <c:x val="-2.58E-2"/>
                  <c:y val="-3.5499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736-4DD7-8BDF-8C97C3ED42D1}"/>
                </c:ext>
              </c:extLst>
            </c:dLbl>
            <c:dLbl>
              <c:idx val="22"/>
              <c:layout>
                <c:manualLayout>
                  <c:x val="-1.9900000000000001E-2"/>
                  <c:y val="-5.6800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736-4DD7-8BDF-8C97C3ED42D1}"/>
                </c:ext>
              </c:extLst>
            </c:dLbl>
            <c:dLbl>
              <c:idx val="23"/>
              <c:layout>
                <c:manualLayout>
                  <c:x val="-3.1699999999999999E-2"/>
                  <c:y val="-4.9700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736-4DD7-8BDF-8C97C3ED42D1}"/>
                </c:ext>
              </c:extLst>
            </c:dLbl>
            <c:dLbl>
              <c:idx val="24"/>
              <c:layout>
                <c:manualLayout>
                  <c:x val="-3.4000000000000002E-2"/>
                  <c:y val="-6.3899999999999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736-4DD7-8BDF-8C97C3ED42D1}"/>
                </c:ext>
              </c:extLst>
            </c:dLbl>
            <c:spPr>
              <a:noFill/>
              <a:ln w="9525">
                <a:noFill/>
              </a:ln>
            </c:spPr>
            <c:txPr>
              <a:bodyPr/>
              <a:lstStyle/>
              <a:p>
                <a:pPr>
                  <a:defRPr lang="es-mx" sz="1600" b="1" i="0" u="none" strike="noStrike" kern="100">
                    <a:solidFill>
                      <a:srgbClr val="E8344D"/>
                    </a:solidFill>
                    <a:latin typeface="+mj-lt"/>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Hoja1!$A$2:$A$30</c:f>
              <c:strCache>
                <c:ptCount val="10"/>
                <c:pt idx="0">
                  <c:v>Jul. 23</c:v>
                </c:pt>
                <c:pt idx="1">
                  <c:v>Sep.23</c:v>
                </c:pt>
                <c:pt idx="2">
                  <c:v>Nov. 23</c:v>
                </c:pt>
                <c:pt idx="3">
                  <c:v>Ene. 24</c:v>
                </c:pt>
                <c:pt idx="4">
                  <c:v>Abr. 24</c:v>
                </c:pt>
                <c:pt idx="5">
                  <c:v>Jul. 24</c:v>
                </c:pt>
                <c:pt idx="6">
                  <c:v>Sep.24</c:v>
                </c:pt>
                <c:pt idx="7">
                  <c:v>Nov. 24</c:v>
                </c:pt>
                <c:pt idx="8">
                  <c:v>Ene. 25</c:v>
                </c:pt>
                <c:pt idx="9">
                  <c:v>Jun. 25</c:v>
                </c:pt>
              </c:strCache>
            </c:strRef>
          </c:cat>
          <c:val>
            <c:numRef>
              <c:f>Hoja1!$B$2:$B$30</c:f>
              <c:numCache>
                <c:formatCode>General</c:formatCode>
                <c:ptCount val="10"/>
                <c:pt idx="0">
                  <c:v>86</c:v>
                </c:pt>
                <c:pt idx="1">
                  <c:v>81</c:v>
                </c:pt>
                <c:pt idx="2">
                  <c:v>71</c:v>
                </c:pt>
                <c:pt idx="3">
                  <c:v>84</c:v>
                </c:pt>
                <c:pt idx="4">
                  <c:v>79</c:v>
                </c:pt>
                <c:pt idx="5">
                  <c:v>91</c:v>
                </c:pt>
                <c:pt idx="6">
                  <c:v>95</c:v>
                </c:pt>
                <c:pt idx="7">
                  <c:v>90</c:v>
                </c:pt>
                <c:pt idx="8">
                  <c:v>92</c:v>
                </c:pt>
                <c:pt idx="9">
                  <c:v>70</c:v>
                </c:pt>
              </c:numCache>
            </c:numRef>
          </c:val>
          <c:smooth val="1"/>
          <c:extLst>
            <c:ext xmlns:sm="smo" uri="smo">
              <sm:meanLine>
                <c:spPr>
                  <a:ln>
                    <a:noFill/>
                  </a:ln>
                </c:spPr>
              </sm:meanLine>
              <sm:minMaxLine>
                <c:spPr>
                  <a:ln>
                    <a:noFill/>
                  </a:ln>
                </c:spPr>
              </sm:minMaxLine>
              <sm:stDevLine>
                <c:spPr>
                  <a:ln>
                    <a:noFill/>
                  </a:ln>
                </c:spPr>
              </sm:stDevLine>
              <sm:trendLine>
                <c:spPr>
                  <a:ln>
                    <a:noFill/>
                  </a:ln>
                </c:spPr>
              </sm:trendLine>
            </c:ext>
            <c:ext xmlns:c16="http://schemas.microsoft.com/office/drawing/2014/chart" uri="{C3380CC4-5D6E-409C-BE32-E72D297353CC}">
              <c16:uniqueId val="{00000019-A736-4DD7-8BDF-8C97C3ED42D1}"/>
            </c:ext>
          </c:extLst>
        </c:ser>
        <c:dLbls>
          <c:showLegendKey val="0"/>
          <c:showVal val="0"/>
          <c:showCatName val="0"/>
          <c:showSerName val="0"/>
          <c:showPercent val="0"/>
          <c:showBubbleSize val="0"/>
        </c:dLbls>
        <c:marker val="1"/>
        <c:smooth val="0"/>
        <c:axId val="10"/>
        <c:axId val="11"/>
        <c:extLst>
          <c:ext xmlns:sm="smo" uri="smo">
            <sm:boxPlot xmlns:sm="smo" val="0"/>
            <sm:turned xmlns:sm="smo" val="0"/>
          </c:ext>
        </c:extLst>
      </c:lineChart>
      <c:catAx>
        <c:axId val="10"/>
        <c:scaling>
          <c:orientation val="minMax"/>
        </c:scaling>
        <c:delete val="0"/>
        <c:axPos val="b"/>
        <c:numFmt formatCode="General" sourceLinked="1"/>
        <c:majorTickMark val="out"/>
        <c:minorTickMark val="none"/>
        <c:tickLblPos val="nextTo"/>
        <c:spPr>
          <a:ln>
            <a:noFill/>
          </a:ln>
        </c:spPr>
        <c:txPr>
          <a:bodyPr/>
          <a:lstStyle/>
          <a:p>
            <a:pPr>
              <a:defRPr lang="es-mx" sz="1000" b="1" i="0" u="none" strike="noStrike" kern="100">
                <a:solidFill>
                  <a:schemeClr val="tx1">
                    <a:lumMod val="75000"/>
                    <a:lumOff val="25000"/>
                  </a:schemeClr>
                </a:solidFill>
                <a:latin typeface="+mj-lt"/>
              </a:defRPr>
            </a:pPr>
            <a:endParaRPr lang="es-PA"/>
          </a:p>
        </c:txPr>
        <c:crossAx val="11"/>
        <c:crosses val="autoZero"/>
        <c:auto val="1"/>
        <c:lblAlgn val="ctr"/>
        <c:lblOffset val="100"/>
        <c:noMultiLvlLbl val="1"/>
      </c:catAx>
      <c:valAx>
        <c:axId val="11"/>
        <c:scaling>
          <c:orientation val="minMax"/>
          <c:max val="200"/>
        </c:scaling>
        <c:delete val="0"/>
        <c:axPos val="l"/>
        <c:numFmt formatCode="General" sourceLinked="1"/>
        <c:majorTickMark val="out"/>
        <c:minorTickMark val="none"/>
        <c:tickLblPos val="nextTo"/>
        <c:spPr>
          <a:ln>
            <a:noFill/>
          </a:ln>
        </c:spPr>
        <c:txPr>
          <a:bodyPr/>
          <a:lstStyle/>
          <a:p>
            <a:pPr>
              <a:defRPr lang="es-mx" sz="1000" b="1" i="0" u="none" strike="noStrike" kern="100">
                <a:solidFill>
                  <a:srgbClr val="7F7F7F"/>
                </a:solidFill>
                <a:latin typeface="+mj-lt"/>
              </a:defRPr>
            </a:pPr>
            <a:endParaRPr lang="es-PA"/>
          </a:p>
        </c:txPr>
        <c:crossAx val="10"/>
        <c:crosses val="autoZero"/>
        <c:crossBetween val="between"/>
      </c:valAx>
      <c:spPr>
        <a:noFill/>
        <a:ln w="9525">
          <a:noFill/>
        </a:ln>
      </c:spPr>
    </c:plotArea>
    <c:plotVisOnly val="1"/>
    <c:dispBlanksAs val="gap"/>
    <c:showDLblsOverMax val="1"/>
  </c:chart>
  <c:spPr>
    <a:noFill/>
    <a:ln w="9525">
      <a:noFill/>
    </a:ln>
  </c:spPr>
  <c:txPr>
    <a:bodyPr rot="0" anchor="t"/>
    <a:lstStyle/>
    <a:p>
      <a:pPr>
        <a:defRPr lang="es-mx" sz="1960" b="1" i="0" u="none" strike="noStrike" kern="100">
          <a:solidFill>
            <a:srgbClr val="000000"/>
          </a:solidFill>
          <a:latin typeface="Arial" charset="0"/>
        </a:defRPr>
      </a:pPr>
      <a:endParaRPr lang="es-PA"/>
    </a:p>
  </c:txPr>
  <c:externalData r:id="rId1">
    <c:autoUpdate val="0"/>
  </c:externalData>
  <c:extLst>
    <c:ext xmlns:sm="smo" uri="smo">
      <sm:colorScheme xmlns:sm="smo" id="1659729562" val="15"/>
    </c:ext>
  </c:extLst>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jun2025.xlsm]TD cred nuevos 2!TablaDinámica8</c:name>
    <c:fmtId val="28"/>
  </c:pivotSource>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PA"/>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0.21428571428571438"/>
              <c:y val="0.1293532338308457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0.16666666666666666"/>
              <c:y val="0.1293532338308456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0.14285714285714285"/>
              <c:y val="-9.95024875621896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0.17724867724867724"/>
              <c:y val="-1.32669983416252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5"/>
        <c:spPr>
          <a:solidFill>
            <a:schemeClr val="accent1"/>
          </a:solidFill>
          <a:ln w="19050">
            <a:solidFill>
              <a:schemeClr val="lt1"/>
            </a:solidFill>
          </a:ln>
          <a:effectLst/>
        </c:spPr>
        <c:dLbl>
          <c:idx val="0"/>
          <c:layout>
            <c:manualLayout>
              <c:x val="-5.5555555555555601E-2"/>
              <c:y val="0.1791044776119402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6"/>
        <c:spPr>
          <a:solidFill>
            <a:schemeClr val="accent1"/>
          </a:solidFill>
          <a:ln w="19050">
            <a:solidFill>
              <a:schemeClr val="lt1"/>
            </a:solidFill>
          </a:ln>
          <a:effectLst/>
        </c:spPr>
        <c:dLbl>
          <c:idx val="0"/>
          <c:layout>
            <c:manualLayout>
              <c:x val="-0.19841269841269843"/>
              <c:y val="-6.6334991708126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7"/>
        <c:spPr>
          <a:solidFill>
            <a:schemeClr val="accent1"/>
          </a:solidFill>
          <a:ln w="19050">
            <a:solidFill>
              <a:schemeClr val="lt1"/>
            </a:solidFill>
          </a:ln>
          <a:effectLst/>
        </c:spPr>
        <c:dLbl>
          <c:idx val="0"/>
          <c:layout>
            <c:manualLayout>
              <c:x val="0.21164021164021163"/>
              <c:y val="0.1492537313432835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8"/>
        <c:spPr>
          <a:solidFill>
            <a:schemeClr val="accent1"/>
          </a:solidFill>
          <a:ln w="19050">
            <a:solidFill>
              <a:schemeClr val="lt1"/>
            </a:solidFill>
          </a:ln>
          <a:effectLst/>
        </c:spPr>
        <c:dLbl>
          <c:idx val="0"/>
          <c:layout>
            <c:manualLayout>
              <c:x val="-7.9365079365079361E-3"/>
              <c:y val="0.3150912106135986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9"/>
        <c:spPr>
          <a:solidFill>
            <a:schemeClr val="accent1"/>
          </a:solidFill>
          <a:ln w="19050">
            <a:solidFill>
              <a:schemeClr val="lt1"/>
            </a:solidFill>
          </a:ln>
          <a:effectLst/>
        </c:spPr>
        <c:dLbl>
          <c:idx val="0"/>
          <c:layout>
            <c:manualLayout>
              <c:x val="0.1984126984126984"/>
              <c:y val="-0.1724709784411276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dLbl>
          <c:idx val="0"/>
          <c:layout>
            <c:manualLayout>
              <c:x val="0.25925925925925908"/>
              <c:y val="-6.96517412935323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0.23544973544973544"/>
              <c:y val="-6.0806373292035783E-1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2"/>
        <c:spPr>
          <a:solidFill>
            <a:schemeClr val="accent1"/>
          </a:solidFill>
          <a:ln w="19050">
            <a:solidFill>
              <a:schemeClr val="lt1"/>
            </a:solidFill>
          </a:ln>
          <a:effectLst/>
        </c:spPr>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15"/>
        <c:spPr>
          <a:solidFill>
            <a:schemeClr val="accent1"/>
          </a:solidFill>
          <a:ln w="19050">
            <a:solidFill>
              <a:schemeClr val="lt1"/>
            </a:solidFill>
          </a:ln>
          <a:effectLst/>
        </c:spPr>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16"/>
        <c:spPr>
          <a:solidFill>
            <a:schemeClr val="accent1"/>
          </a:solidFill>
          <a:ln w="19050">
            <a:solidFill>
              <a:schemeClr val="lt1"/>
            </a:solidFill>
          </a:ln>
          <a:effectLst/>
        </c:spPr>
        <c:marker>
          <c:symbol val="none"/>
        </c:marker>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5.5555555555555601E-2"/>
              <c:y val="0.1791044776119402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7.9365079365079361E-3"/>
              <c:y val="0.3150912106135986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0.1984126984126984"/>
              <c:y val="-0.1724709784411276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0.25925925925925908"/>
              <c:y val="-6.96517412935323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0.23544973544973544"/>
              <c:y val="-6.0806373292035783E-1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0.21164021164021163"/>
              <c:y val="0.1492537313432835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0.21428571428571438"/>
              <c:y val="0.1293532338308457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0.16666666666666666"/>
              <c:y val="0.1293532338308456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6"/>
        <c:spPr>
          <a:solidFill>
            <a:schemeClr val="accent1"/>
          </a:solidFill>
          <a:ln w="19050">
            <a:solidFill>
              <a:schemeClr val="lt1"/>
            </a:solidFill>
          </a:ln>
          <a:effectLst/>
        </c:spPr>
        <c:dLbl>
          <c:idx val="0"/>
          <c:layout>
            <c:manualLayout>
              <c:x val="-0.14285714285714285"/>
              <c:y val="-9.95024875621896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0.17724867724867724"/>
              <c:y val="-1.32669983416252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0.19841269841269843"/>
              <c:y val="-6.6334991708126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5.5555555555555601E-2"/>
              <c:y val="0.1791044776119402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1"/>
        <c:spPr>
          <a:solidFill>
            <a:schemeClr val="accent1"/>
          </a:solidFill>
          <a:ln w="19050">
            <a:solidFill>
              <a:schemeClr val="lt1"/>
            </a:solidFill>
          </a:ln>
          <a:effectLst/>
        </c:spPr>
        <c:dLbl>
          <c:idx val="0"/>
          <c:layout>
            <c:manualLayout>
              <c:x val="-7.9365079365079361E-3"/>
              <c:y val="0.3150912106135986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2"/>
        <c:spPr>
          <a:solidFill>
            <a:schemeClr val="accent1"/>
          </a:solidFill>
          <a:ln w="19050">
            <a:solidFill>
              <a:schemeClr val="lt1"/>
            </a:solidFill>
          </a:ln>
          <a:effectLst/>
        </c:spPr>
        <c:dLbl>
          <c:idx val="0"/>
          <c:layout>
            <c:manualLayout>
              <c:x val="0.1984126984126984"/>
              <c:y val="-0.1724709784411276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3"/>
        <c:spPr>
          <a:solidFill>
            <a:schemeClr val="accent1"/>
          </a:solidFill>
          <a:ln w="19050">
            <a:solidFill>
              <a:schemeClr val="lt1"/>
            </a:solidFill>
          </a:ln>
          <a:effectLst/>
        </c:spPr>
        <c:dLbl>
          <c:idx val="0"/>
          <c:layout>
            <c:manualLayout>
              <c:x val="0.25925925925925908"/>
              <c:y val="-6.96517412935323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0.23544973544973544"/>
              <c:y val="-6.0806373292035783E-1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0.21164021164021163"/>
              <c:y val="0.1492537313432835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0.21428571428571438"/>
              <c:y val="0.12935323383084577"/>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0.16666666666666666"/>
              <c:y val="0.1293532338308456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layout>
            <c:manualLayout>
              <c:x val="-0.14285714285714285"/>
              <c:y val="-9.950248756218966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9"/>
        <c:spPr>
          <a:solidFill>
            <a:schemeClr val="accent1"/>
          </a:solidFill>
          <a:ln w="19050">
            <a:solidFill>
              <a:schemeClr val="lt1"/>
            </a:solidFill>
          </a:ln>
          <a:effectLst/>
        </c:spPr>
        <c:dLbl>
          <c:idx val="0"/>
          <c:layout>
            <c:manualLayout>
              <c:x val="-0.17724867724867724"/>
              <c:y val="-1.32669983416252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0.19841269841269843"/>
              <c:y val="-6.6334991708126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s>
    <c:plotArea>
      <c:layout/>
      <c:doughnutChart>
        <c:varyColors val="1"/>
        <c:ser>
          <c:idx val="0"/>
          <c:order val="0"/>
          <c:tx>
            <c:strRef>
              <c:f>'TD cred nuevos 2'!$B$1:$B$2</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6C-4C6D-915D-B9AE10AFF6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6C-4C6D-915D-B9AE10AFF6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16C-4C6D-915D-B9AE10AFF6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16C-4C6D-915D-B9AE10AFF6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16C-4C6D-915D-B9AE10AFF64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16C-4C6D-915D-B9AE10AFF64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16C-4C6D-915D-B9AE10AFF64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16C-4C6D-915D-B9AE10AFF64C}"/>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16C-4C6D-915D-B9AE10AFF64C}"/>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16C-4C6D-915D-B9AE10AFF64C}"/>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16C-4C6D-915D-B9AE10AFF64C}"/>
              </c:ext>
            </c:extLst>
          </c:dPt>
          <c:dLbls>
            <c:dLbl>
              <c:idx val="0"/>
              <c:layout>
                <c:manualLayout>
                  <c:x val="-5.5555555555555601E-2"/>
                  <c:y val="0.17910447761194029"/>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16C-4C6D-915D-B9AE10AFF64C}"/>
                </c:ext>
              </c:extLst>
            </c:dLbl>
            <c:dLbl>
              <c:idx val="1"/>
              <c:layout>
                <c:manualLayout>
                  <c:x val="-7.9365079365079361E-3"/>
                  <c:y val="0.3150912106135986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16C-4C6D-915D-B9AE10AFF64C}"/>
                </c:ext>
              </c:extLst>
            </c:dLbl>
            <c:dLbl>
              <c:idx val="2"/>
              <c:layout>
                <c:manualLayout>
                  <c:x val="0.1984126984126984"/>
                  <c:y val="-0.17247097844112769"/>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16C-4C6D-915D-B9AE10AFF64C}"/>
                </c:ext>
              </c:extLst>
            </c:dLbl>
            <c:dLbl>
              <c:idx val="3"/>
              <c:layout>
                <c:manualLayout>
                  <c:x val="0.25925925925925908"/>
                  <c:y val="-6.9651741293532368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516C-4C6D-915D-B9AE10AFF64C}"/>
                </c:ext>
              </c:extLst>
            </c:dLbl>
            <c:dLbl>
              <c:idx val="4"/>
              <c:layout>
                <c:manualLayout>
                  <c:x val="0.23544973544973544"/>
                  <c:y val="-6.0806373292035783E-17"/>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516C-4C6D-915D-B9AE10AFF64C}"/>
                </c:ext>
              </c:extLst>
            </c:dLbl>
            <c:dLbl>
              <c:idx val="5"/>
              <c:layout>
                <c:manualLayout>
                  <c:x val="0.21164021164021163"/>
                  <c:y val="0.14925373134328351"/>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516C-4C6D-915D-B9AE10AFF64C}"/>
                </c:ext>
              </c:extLst>
            </c:dLbl>
            <c:dLbl>
              <c:idx val="6"/>
              <c:layout>
                <c:manualLayout>
                  <c:x val="0.21428571428571438"/>
                  <c:y val="0.12935323383084577"/>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516C-4C6D-915D-B9AE10AFF64C}"/>
                </c:ext>
              </c:extLst>
            </c:dLbl>
            <c:dLbl>
              <c:idx val="7"/>
              <c:layout>
                <c:manualLayout>
                  <c:x val="-0.16666666666666666"/>
                  <c:y val="0.12935323383084565"/>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516C-4C6D-915D-B9AE10AFF64C}"/>
                </c:ext>
              </c:extLst>
            </c:dLbl>
            <c:dLbl>
              <c:idx val="8"/>
              <c:layout>
                <c:manualLayout>
                  <c:x val="-0.14285714285714285"/>
                  <c:y val="-9.950248756218966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516C-4C6D-915D-B9AE10AFF64C}"/>
                </c:ext>
              </c:extLst>
            </c:dLbl>
            <c:dLbl>
              <c:idx val="9"/>
              <c:layout>
                <c:manualLayout>
                  <c:x val="-0.17724867724867724"/>
                  <c:y val="-1.3266998341625208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516C-4C6D-915D-B9AE10AFF64C}"/>
                </c:ext>
              </c:extLst>
            </c:dLbl>
            <c:dLbl>
              <c:idx val="10"/>
              <c:layout>
                <c:manualLayout>
                  <c:x val="-0.19841269841269843"/>
                  <c:y val="-6.63349917081260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5-516C-4C6D-915D-B9AE10AFF64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'TD cred nuevos 2'!$A$3:$A$13</c:f>
              <c:strCache>
                <c:ptCount val="11"/>
                <c:pt idx="0">
                  <c:v>Entidad Pública..</c:v>
                </c:pt>
                <c:pt idx="1">
                  <c:v>Empresas Financieras..</c:v>
                </c:pt>
                <c:pt idx="2">
                  <c:v>Agricultura (Incluye Forestal)..</c:v>
                </c:pt>
                <c:pt idx="3">
                  <c:v>Ganadería..</c:v>
                </c:pt>
                <c:pt idx="4">
                  <c:v>Pesca..</c:v>
                </c:pt>
                <c:pt idx="5">
                  <c:v>Minas y Canteras..</c:v>
                </c:pt>
                <c:pt idx="6">
                  <c:v>Comercio (Incluye Servicios)..</c:v>
                </c:pt>
                <c:pt idx="7">
                  <c:v>Industria.</c:v>
                </c:pt>
                <c:pt idx="8">
                  <c:v>Hipoteca.</c:v>
                </c:pt>
                <c:pt idx="9">
                  <c:v>Construcción.</c:v>
                </c:pt>
                <c:pt idx="10">
                  <c:v>Consumo Personal.</c:v>
                </c:pt>
              </c:strCache>
            </c:strRef>
          </c:cat>
          <c:val>
            <c:numRef>
              <c:f>'TD cred nuevos 2'!$B$3:$B$13</c:f>
              <c:numCache>
                <c:formatCode>_-* #,##0_-;\-* #,##0_-;_-* "-"??_-;_-@_-</c:formatCode>
                <c:ptCount val="11"/>
                <c:pt idx="0">
                  <c:v>1199.30068312</c:v>
                </c:pt>
                <c:pt idx="1">
                  <c:v>479.96554645999993</c:v>
                </c:pt>
                <c:pt idx="2">
                  <c:v>99.449219949999986</c:v>
                </c:pt>
                <c:pt idx="3">
                  <c:v>186.38199740000002</c:v>
                </c:pt>
                <c:pt idx="4">
                  <c:v>12.524202020000001</c:v>
                </c:pt>
                <c:pt idx="5">
                  <c:v>1.9703216499999998</c:v>
                </c:pt>
                <c:pt idx="6">
                  <c:v>4006.9207400499999</c:v>
                </c:pt>
                <c:pt idx="7">
                  <c:v>639.70320251999999</c:v>
                </c:pt>
                <c:pt idx="8">
                  <c:v>601.35800977000008</c:v>
                </c:pt>
                <c:pt idx="9">
                  <c:v>658.78421698</c:v>
                </c:pt>
                <c:pt idx="10">
                  <c:v>959.11149372999853</c:v>
                </c:pt>
              </c:numCache>
            </c:numRef>
          </c:val>
          <c:extLst>
            <c:ext xmlns:c16="http://schemas.microsoft.com/office/drawing/2014/chart" uri="{C3380CC4-5D6E-409C-BE32-E72D297353CC}">
              <c16:uniqueId val="{00000016-513E-4383-88ED-1119E7C954C2}"/>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cred nuevos 3 (2)!TablaDinámica1</c:name>
    <c:fmtId val="29"/>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2"/>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6"/>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pivotFmt>
      <c:pivotFmt>
        <c:idx val="13"/>
      </c:pivotFmt>
      <c:pivotFmt>
        <c:idx val="14"/>
      </c:pivotFmt>
      <c:pivotFmt>
        <c:idx val="15"/>
        <c:spPr>
          <a:solidFill>
            <a:schemeClr val="accent1"/>
          </a:solidFill>
          <a:ln w="28575" cap="rnd">
            <a:solidFill>
              <a:schemeClr val="accent1"/>
            </a:solidFill>
            <a:round/>
          </a:ln>
          <a:effectLst/>
        </c:spPr>
        <c:marker>
          <c:symbol val="none"/>
        </c:marker>
      </c:pivotFmt>
      <c:pivotFmt>
        <c:idx val="16"/>
      </c:pivotFmt>
      <c:pivotFmt>
        <c:idx val="17"/>
      </c:pivotFmt>
      <c:pivotFmt>
        <c:idx val="18"/>
      </c:pivotFmt>
      <c:pivotFmt>
        <c:idx val="19"/>
        <c:spPr>
          <a:solidFill>
            <a:schemeClr val="accent1"/>
          </a:solidFill>
          <a:ln w="28575" cap="rnd">
            <a:solidFill>
              <a:schemeClr val="accent1"/>
            </a:solidFill>
            <a:round/>
          </a:ln>
          <a:effectLst/>
        </c:spPr>
        <c:marker>
          <c:symbol val="none"/>
        </c:marker>
      </c:pivotFmt>
      <c:pivotFmt>
        <c:idx val="20"/>
      </c:pivotFmt>
      <c:pivotFmt>
        <c:idx val="21"/>
      </c:pivotFmt>
      <c:pivotFmt>
        <c:idx val="22"/>
        <c:spPr>
          <a:solidFill>
            <a:schemeClr val="accent1"/>
          </a:solidFill>
          <a:ln w="28575" cap="rnd">
            <a:solidFill>
              <a:schemeClr val="accent1"/>
            </a:solidFill>
            <a:round/>
          </a:ln>
          <a:effectLst/>
        </c:spPr>
        <c:marker>
          <c:symbol val="none"/>
        </c:marker>
      </c:pivotFmt>
      <c:pivotFmt>
        <c:idx val="23"/>
      </c:pivotFmt>
      <c:pivotFmt>
        <c:idx val="24"/>
      </c:pivotFmt>
      <c:pivotFmt>
        <c:idx val="25"/>
      </c:pivotFmt>
      <c:pivotFmt>
        <c:idx val="26"/>
        <c:spPr>
          <a:solidFill>
            <a:schemeClr val="accent1"/>
          </a:solidFill>
          <a:ln w="28575" cap="rnd">
            <a:solidFill>
              <a:schemeClr val="accent1"/>
            </a:solidFill>
            <a:round/>
          </a:ln>
          <a:effectLst/>
        </c:spPr>
        <c:marker>
          <c:symbol val="none"/>
        </c:marker>
      </c:pivotFmt>
      <c:pivotFmt>
        <c:idx val="27"/>
      </c:pivotFmt>
      <c:pivotFmt>
        <c:idx val="28"/>
      </c:pivotFmt>
      <c:pivotFmt>
        <c:idx val="29"/>
      </c:pivotFmt>
      <c:pivotFmt>
        <c:idx val="30"/>
        <c:spPr>
          <a:solidFill>
            <a:schemeClr val="accent1"/>
          </a:solidFill>
          <a:ln w="44450" cap="rnd">
            <a:solidFill>
              <a:schemeClr val="accent1">
                <a:lumMod val="60000"/>
                <a:lumOff val="4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44450" cap="rnd">
            <a:solidFill>
              <a:schemeClr val="accent1">
                <a:lumMod val="60000"/>
                <a:lumOff val="40000"/>
              </a:schemeClr>
            </a:solidFill>
            <a:round/>
          </a:ln>
          <a:effectLst/>
        </c:spPr>
        <c:marker>
          <c:symbol val="none"/>
        </c:marker>
      </c:pivotFmt>
      <c:pivotFmt>
        <c:idx val="32"/>
        <c:spPr>
          <a:solidFill>
            <a:schemeClr val="accent1"/>
          </a:solidFill>
          <a:ln w="44450" cap="rnd">
            <a:solidFill>
              <a:schemeClr val="accent1">
                <a:lumMod val="60000"/>
                <a:lumOff val="4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2"/>
            </a:solidFill>
            <a:round/>
          </a:ln>
          <a:effectLst/>
        </c:spPr>
        <c:marker>
          <c:symbol val="none"/>
        </c:marker>
      </c:pivotFmt>
      <c:pivotFmt>
        <c:idx val="35"/>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6"/>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accent1"/>
          </a:solidFill>
          <a:ln w="44450" cap="rnd">
            <a:solidFill>
              <a:schemeClr val="accent1">
                <a:lumMod val="60000"/>
                <a:lumOff val="40000"/>
              </a:schemeClr>
            </a:solidFill>
            <a:round/>
          </a:ln>
          <a:effectLst/>
        </c:spPr>
        <c:marker>
          <c:symbol val="none"/>
        </c:marker>
        <c:dLbl>
          <c:idx val="0"/>
          <c:layout>
            <c:manualLayout>
              <c:x val="-5.4719562243502051E-2"/>
              <c:y val="-3.5592067905612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2"/>
        <c:spPr>
          <a:solidFill>
            <a:schemeClr val="accent1"/>
          </a:solidFill>
          <a:ln w="44450" cap="rnd">
            <a:solidFill>
              <a:schemeClr val="accent1">
                <a:lumMod val="60000"/>
                <a:lumOff val="40000"/>
              </a:schemeClr>
            </a:solidFill>
            <a:round/>
          </a:ln>
          <a:effectLst/>
        </c:spPr>
        <c:marker>
          <c:symbol val="none"/>
        </c:marker>
        <c:dLbl>
          <c:idx val="0"/>
          <c:layout>
            <c:manualLayout>
              <c:x val="-3.6479708162334701E-2"/>
              <c:y val="4.106777066032232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accent1"/>
          </a:solidFill>
          <a:ln w="44450" cap="rnd">
            <a:solidFill>
              <a:schemeClr val="accent1">
                <a:lumMod val="60000"/>
                <a:lumOff val="40000"/>
              </a:schemeClr>
            </a:solidFill>
            <a:round/>
          </a:ln>
          <a:effectLst/>
        </c:spPr>
        <c:marker>
          <c:symbol val="none"/>
        </c:marker>
        <c:dLbl>
          <c:idx val="0"/>
          <c:layout>
            <c:manualLayout>
              <c:x val="-5.2895576835385386E-2"/>
              <c:y val="-3.285421652825787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1"/>
          </a:solidFill>
          <a:ln w="44450" cap="rnd">
            <a:solidFill>
              <a:schemeClr val="accent1">
                <a:lumMod val="60000"/>
                <a:lumOff val="40000"/>
              </a:schemeClr>
            </a:solidFill>
            <a:round/>
          </a:ln>
          <a:effectLst/>
        </c:spPr>
        <c:marker>
          <c:symbol val="none"/>
        </c:marker>
        <c:dLbl>
          <c:idx val="0"/>
          <c:layout>
            <c:manualLayout>
              <c:x val="-5.2895576835385316E-2"/>
              <c:y val="-3.55920679056127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w="44450" cap="rnd">
            <a:solidFill>
              <a:schemeClr val="accent1">
                <a:lumMod val="60000"/>
                <a:lumOff val="40000"/>
              </a:schemeClr>
            </a:solidFill>
            <a:round/>
          </a:ln>
          <a:effectLst/>
        </c:spPr>
      </c:pivotFmt>
      <c:pivotFmt>
        <c:idx val="46"/>
      </c:pivotFmt>
      <c:pivotFmt>
        <c:idx val="47"/>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pivotFmt>
      <c:pivotFmt>
        <c:idx val="54"/>
      </c:pivotFmt>
      <c:pivotFmt>
        <c:idx val="55"/>
      </c:pivotFmt>
      <c:pivotFmt>
        <c:idx val="56"/>
        <c:spPr>
          <a:solidFill>
            <a:schemeClr val="accent1"/>
          </a:solidFill>
          <a:ln w="44450" cap="rnd">
            <a:solidFill>
              <a:schemeClr val="accent1">
                <a:lumMod val="60000"/>
                <a:lumOff val="40000"/>
              </a:schemeClr>
            </a:solidFill>
            <a:round/>
          </a:ln>
          <a:effectLst/>
        </c:spPr>
        <c:marker>
          <c:symbol val="none"/>
        </c:marker>
      </c:pivotFmt>
      <c:pivotFmt>
        <c:idx val="57"/>
        <c:spPr>
          <a:solidFill>
            <a:schemeClr val="accent1"/>
          </a:solidFill>
          <a:ln w="44450" cap="rnd">
            <a:solidFill>
              <a:schemeClr val="accent1">
                <a:lumMod val="60000"/>
                <a:lumOff val="40000"/>
              </a:schemeClr>
            </a:solidFill>
            <a:round/>
          </a:ln>
          <a:effectLst/>
        </c:spPr>
        <c:marker>
          <c:symbol val="none"/>
        </c:marker>
      </c:pivotFmt>
      <c:pivotFmt>
        <c:idx val="58"/>
        <c:spPr>
          <a:solidFill>
            <a:schemeClr val="accent1"/>
          </a:solidFill>
          <a:ln w="44450" cap="rnd">
            <a:solidFill>
              <a:schemeClr val="accent1">
                <a:lumMod val="60000"/>
                <a:lumOff val="40000"/>
              </a:schemeClr>
            </a:solidFill>
            <a:round/>
          </a:ln>
          <a:effectLst/>
        </c:spPr>
        <c:marker>
          <c:symbol val="none"/>
        </c:marker>
      </c:pivotFmt>
      <c:pivotFmt>
        <c:idx val="59"/>
        <c:spPr>
          <a:solidFill>
            <a:schemeClr val="accent1"/>
          </a:solidFill>
          <a:ln w="44450" cap="rnd">
            <a:solidFill>
              <a:schemeClr val="accent1">
                <a:lumMod val="60000"/>
                <a:lumOff val="40000"/>
              </a:schemeClr>
            </a:solidFill>
            <a:round/>
          </a:ln>
          <a:effectLst/>
        </c:spPr>
        <c:marker>
          <c:symbol val="none"/>
        </c:marker>
      </c:pivotFmt>
      <c:pivotFmt>
        <c:idx val="60"/>
        <c:spPr>
          <a:solidFill>
            <a:schemeClr val="accent1"/>
          </a:solidFill>
          <a:ln w="44450" cap="rnd">
            <a:solidFill>
              <a:schemeClr val="accent1">
                <a:lumMod val="60000"/>
                <a:lumOff val="40000"/>
              </a:schemeClr>
            </a:solidFill>
            <a:round/>
          </a:ln>
          <a:effectLst/>
        </c:spPr>
        <c:marker>
          <c:symbol val="none"/>
        </c:marker>
      </c:pivotFmt>
      <c:pivotFmt>
        <c:idx val="61"/>
        <c:spPr>
          <a:solidFill>
            <a:schemeClr val="accent1"/>
          </a:solidFill>
          <a:ln w="44450" cap="rnd">
            <a:solidFill>
              <a:schemeClr val="accent1">
                <a:lumMod val="60000"/>
                <a:lumOff val="40000"/>
              </a:schemeClr>
            </a:solidFill>
            <a:round/>
          </a:ln>
          <a:effectLst/>
        </c:spPr>
        <c:marker>
          <c:symbol val="none"/>
        </c:marker>
      </c:pivotFmt>
      <c:pivotFmt>
        <c:idx val="62"/>
        <c:spPr>
          <a:solidFill>
            <a:schemeClr val="accent1"/>
          </a:solidFill>
          <a:ln w="44450" cap="rnd">
            <a:solidFill>
              <a:schemeClr val="accent1">
                <a:lumMod val="60000"/>
                <a:lumOff val="40000"/>
              </a:schemeClr>
            </a:solidFill>
            <a:round/>
          </a:ln>
          <a:effectLst/>
        </c:spPr>
        <c:marker>
          <c:symbol val="none"/>
        </c:marker>
      </c:pivotFmt>
      <c:pivotFmt>
        <c:idx val="63"/>
        <c:spPr>
          <a:solidFill>
            <a:schemeClr val="accent1"/>
          </a:solidFill>
          <a:ln w="44450" cap="rnd">
            <a:solidFill>
              <a:schemeClr val="accent1">
                <a:lumMod val="60000"/>
                <a:lumOff val="40000"/>
              </a:schemeClr>
            </a:solidFill>
            <a:round/>
          </a:ln>
          <a:effectLst/>
        </c:spPr>
        <c:marker>
          <c:symbol val="none"/>
        </c:marker>
      </c:pivotFmt>
      <c:pivotFmt>
        <c:idx val="64"/>
        <c:spPr>
          <a:solidFill>
            <a:schemeClr val="accent1"/>
          </a:solidFill>
          <a:ln w="44450" cap="rnd">
            <a:solidFill>
              <a:schemeClr val="accent1">
                <a:lumMod val="60000"/>
                <a:lumOff val="40000"/>
              </a:schemeClr>
            </a:solidFill>
            <a:round/>
          </a:ln>
          <a:effectLst/>
        </c:spPr>
        <c:marker>
          <c:symbol val="none"/>
        </c:marker>
      </c:pivotFmt>
      <c:pivotFmt>
        <c:idx val="65"/>
        <c:spPr>
          <a:solidFill>
            <a:schemeClr val="accent1"/>
          </a:solidFill>
          <a:ln w="44450" cap="rnd">
            <a:solidFill>
              <a:schemeClr val="accent1">
                <a:lumMod val="60000"/>
                <a:lumOff val="40000"/>
              </a:schemeClr>
            </a:solidFill>
            <a:round/>
          </a:ln>
          <a:effectLst/>
        </c:spPr>
        <c:marker>
          <c:symbol val="none"/>
        </c:marker>
      </c:pivotFmt>
      <c:pivotFmt>
        <c:idx val="66"/>
        <c:spPr>
          <a:solidFill>
            <a:schemeClr val="accent1"/>
          </a:solidFill>
          <a:ln w="44450" cap="rnd">
            <a:solidFill>
              <a:schemeClr val="accent1">
                <a:lumMod val="60000"/>
                <a:lumOff val="40000"/>
              </a:schemeClr>
            </a:solidFill>
            <a:round/>
          </a:ln>
          <a:effectLst/>
        </c:spPr>
        <c:marker>
          <c:symbol val="none"/>
        </c:marker>
      </c:pivotFmt>
      <c:pivotFmt>
        <c:idx val="67"/>
        <c:spPr>
          <a:solidFill>
            <a:schemeClr val="accent1"/>
          </a:solidFill>
          <a:ln w="44450" cap="rnd">
            <a:solidFill>
              <a:schemeClr val="accent1">
                <a:lumMod val="60000"/>
                <a:lumOff val="40000"/>
              </a:schemeClr>
            </a:solidFill>
            <a:round/>
          </a:ln>
          <a:effectLst/>
        </c:spPr>
        <c:marker>
          <c:symbol val="none"/>
        </c:marker>
      </c:pivotFmt>
      <c:pivotFmt>
        <c:idx val="68"/>
        <c:spPr>
          <a:solidFill>
            <a:schemeClr val="accent1"/>
          </a:solidFill>
          <a:ln w="44450" cap="rnd">
            <a:solidFill>
              <a:schemeClr val="accent1">
                <a:lumMod val="60000"/>
                <a:lumOff val="40000"/>
              </a:schemeClr>
            </a:solidFill>
            <a:round/>
          </a:ln>
          <a:effectLst/>
        </c:spPr>
        <c:marker>
          <c:symbol val="none"/>
        </c:marker>
      </c:pivotFmt>
      <c:pivotFmt>
        <c:idx val="69"/>
        <c:spPr>
          <a:solidFill>
            <a:schemeClr val="accent1"/>
          </a:solidFill>
          <a:ln w="44450" cap="rnd">
            <a:solidFill>
              <a:schemeClr val="accent1">
                <a:lumMod val="60000"/>
                <a:lumOff val="40000"/>
              </a:schemeClr>
            </a:solidFill>
            <a:round/>
          </a:ln>
          <a:effectLst/>
        </c:spPr>
        <c:marker>
          <c:symbol val="none"/>
        </c:marker>
      </c:pivotFmt>
      <c:pivotFmt>
        <c:idx val="70"/>
        <c:spPr>
          <a:solidFill>
            <a:schemeClr val="accent1"/>
          </a:solidFill>
          <a:ln w="44450" cap="rnd">
            <a:solidFill>
              <a:schemeClr val="accent1">
                <a:lumMod val="60000"/>
                <a:lumOff val="40000"/>
              </a:schemeClr>
            </a:solidFill>
            <a:round/>
          </a:ln>
          <a:effectLst/>
        </c:spPr>
        <c:marker>
          <c:symbol val="none"/>
        </c:marker>
      </c:pivotFmt>
      <c:pivotFmt>
        <c:idx val="71"/>
        <c:spPr>
          <a:solidFill>
            <a:schemeClr val="accent1"/>
          </a:solidFill>
          <a:ln w="44450" cap="rnd">
            <a:solidFill>
              <a:schemeClr val="accent1">
                <a:lumMod val="60000"/>
                <a:lumOff val="40000"/>
              </a:schemeClr>
            </a:solidFill>
            <a:round/>
          </a:ln>
          <a:effectLst/>
        </c:spPr>
        <c:marker>
          <c:symbol val="none"/>
        </c:marker>
      </c:pivotFmt>
      <c:pivotFmt>
        <c:idx val="72"/>
        <c:spPr>
          <a:solidFill>
            <a:schemeClr val="accent1"/>
          </a:solidFill>
          <a:ln w="44450" cap="rnd">
            <a:solidFill>
              <a:schemeClr val="accent1">
                <a:lumMod val="60000"/>
                <a:lumOff val="40000"/>
              </a:schemeClr>
            </a:solidFill>
            <a:round/>
          </a:ln>
          <a:effectLst/>
        </c:spPr>
        <c:marker>
          <c:symbol val="none"/>
        </c:marker>
      </c:pivotFmt>
      <c:pivotFmt>
        <c:idx val="73"/>
        <c:spPr>
          <a:solidFill>
            <a:schemeClr val="accent1"/>
          </a:solidFill>
          <a:ln w="44450" cap="rnd">
            <a:solidFill>
              <a:schemeClr val="accent1">
                <a:lumMod val="60000"/>
                <a:lumOff val="40000"/>
              </a:schemeClr>
            </a:solidFill>
            <a:round/>
          </a:ln>
          <a:effectLst/>
        </c:spPr>
        <c:marker>
          <c:symbol val="none"/>
        </c:marker>
      </c:pivotFmt>
      <c:pivotFmt>
        <c:idx val="74"/>
        <c:spPr>
          <a:solidFill>
            <a:schemeClr val="accent1"/>
          </a:solidFill>
          <a:ln w="44450" cap="rnd">
            <a:solidFill>
              <a:schemeClr val="accent1">
                <a:lumMod val="60000"/>
                <a:lumOff val="40000"/>
              </a:schemeClr>
            </a:solidFill>
            <a:round/>
          </a:ln>
          <a:effectLst/>
        </c:spPr>
        <c:marker>
          <c:symbol val="none"/>
        </c:marker>
      </c:pivotFmt>
      <c:pivotFmt>
        <c:idx val="75"/>
        <c:spPr>
          <a:solidFill>
            <a:schemeClr val="accent1"/>
          </a:solidFill>
          <a:ln w="44450" cap="rnd">
            <a:solidFill>
              <a:schemeClr val="accent1">
                <a:lumMod val="60000"/>
                <a:lumOff val="40000"/>
              </a:schemeClr>
            </a:solidFill>
            <a:round/>
          </a:ln>
          <a:effectLst/>
        </c:spPr>
        <c:marker>
          <c:symbol val="none"/>
        </c:marker>
      </c:pivotFmt>
      <c:pivotFmt>
        <c:idx val="76"/>
        <c:spPr>
          <a:solidFill>
            <a:schemeClr val="accent1"/>
          </a:solidFill>
          <a:ln w="44450" cap="rnd">
            <a:solidFill>
              <a:schemeClr val="accent1">
                <a:lumMod val="60000"/>
                <a:lumOff val="40000"/>
              </a:schemeClr>
            </a:solidFill>
            <a:round/>
          </a:ln>
          <a:effectLst/>
        </c:spPr>
        <c:marker>
          <c:symbol val="none"/>
        </c:marker>
      </c:pivotFmt>
      <c:pivotFmt>
        <c:idx val="77"/>
        <c:spPr>
          <a:solidFill>
            <a:schemeClr val="accent1"/>
          </a:solidFill>
          <a:ln w="44450" cap="rnd">
            <a:solidFill>
              <a:schemeClr val="accent1">
                <a:lumMod val="60000"/>
                <a:lumOff val="40000"/>
              </a:schemeClr>
            </a:solidFill>
            <a:round/>
          </a:ln>
          <a:effectLst/>
        </c:spPr>
        <c:marker>
          <c:symbol val="none"/>
        </c:marker>
      </c:pivotFmt>
      <c:pivotFmt>
        <c:idx val="78"/>
        <c:spPr>
          <a:solidFill>
            <a:schemeClr val="accent1"/>
          </a:solidFill>
          <a:ln w="44450" cap="rnd">
            <a:solidFill>
              <a:schemeClr val="accent1">
                <a:lumMod val="60000"/>
                <a:lumOff val="40000"/>
              </a:schemeClr>
            </a:solidFill>
            <a:round/>
          </a:ln>
          <a:effectLst/>
        </c:spPr>
        <c:marker>
          <c:symbol val="none"/>
        </c:marker>
      </c:pivotFmt>
      <c:pivotFmt>
        <c:idx val="79"/>
        <c:spPr>
          <a:solidFill>
            <a:schemeClr val="accent1"/>
          </a:solidFill>
          <a:ln w="44450" cap="rnd">
            <a:solidFill>
              <a:schemeClr val="accent1">
                <a:lumMod val="60000"/>
                <a:lumOff val="4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80"/>
        <c:spPr>
          <a:solidFill>
            <a:schemeClr val="accent1"/>
          </a:solidFill>
          <a:ln w="44450" cap="rnd">
            <a:solidFill>
              <a:schemeClr val="accent1">
                <a:lumMod val="60000"/>
                <a:lumOff val="40000"/>
              </a:schemeClr>
            </a:solidFill>
            <a:round/>
          </a:ln>
          <a:effectLst/>
        </c:spPr>
        <c:marker>
          <c:symbol val="none"/>
        </c:marker>
      </c:pivotFmt>
      <c:pivotFmt>
        <c:idx val="81"/>
        <c:spPr>
          <a:solidFill>
            <a:schemeClr val="accent1"/>
          </a:solidFill>
          <a:ln w="44450" cap="rnd">
            <a:solidFill>
              <a:schemeClr val="accent1">
                <a:lumMod val="60000"/>
                <a:lumOff val="40000"/>
              </a:schemeClr>
            </a:solidFill>
            <a:round/>
          </a:ln>
          <a:effectLst/>
        </c:spPr>
        <c:marker>
          <c:symbol val="none"/>
        </c:marker>
      </c:pivotFmt>
      <c:pivotFmt>
        <c:idx val="82"/>
        <c:spPr>
          <a:solidFill>
            <a:schemeClr val="accent1"/>
          </a:solidFill>
          <a:ln w="44450" cap="rnd">
            <a:solidFill>
              <a:schemeClr val="accent1">
                <a:lumMod val="60000"/>
                <a:lumOff val="40000"/>
              </a:schemeClr>
            </a:solidFill>
            <a:round/>
          </a:ln>
          <a:effectLst/>
        </c:spPr>
        <c:marker>
          <c:symbol val="none"/>
        </c:marker>
      </c:pivotFmt>
      <c:pivotFmt>
        <c:idx val="83"/>
        <c:spPr>
          <a:solidFill>
            <a:schemeClr val="accent1"/>
          </a:solidFill>
          <a:ln w="44450" cap="rnd">
            <a:solidFill>
              <a:schemeClr val="accent1">
                <a:lumMod val="60000"/>
                <a:lumOff val="40000"/>
              </a:schemeClr>
            </a:solidFill>
            <a:round/>
          </a:ln>
          <a:effectLst/>
        </c:spPr>
        <c:marker>
          <c:symbol val="none"/>
        </c:marker>
      </c:pivotFmt>
      <c:pivotFmt>
        <c:idx val="84"/>
        <c:spPr>
          <a:solidFill>
            <a:schemeClr val="accent1"/>
          </a:solidFill>
          <a:ln w="44450" cap="rnd">
            <a:solidFill>
              <a:schemeClr val="accent1">
                <a:lumMod val="60000"/>
                <a:lumOff val="40000"/>
              </a:schemeClr>
            </a:solidFill>
            <a:round/>
          </a:ln>
          <a:effectLst/>
        </c:spPr>
        <c:marker>
          <c:symbol val="none"/>
        </c:marker>
      </c:pivotFmt>
      <c:pivotFmt>
        <c:idx val="85"/>
        <c:spPr>
          <a:solidFill>
            <a:schemeClr val="accent1"/>
          </a:solidFill>
          <a:ln w="44450" cap="rnd">
            <a:solidFill>
              <a:schemeClr val="accent1">
                <a:lumMod val="60000"/>
                <a:lumOff val="40000"/>
              </a:schemeClr>
            </a:solidFill>
            <a:round/>
          </a:ln>
          <a:effectLst/>
        </c:spPr>
        <c:marker>
          <c:symbol val="none"/>
        </c:marker>
      </c:pivotFmt>
      <c:pivotFmt>
        <c:idx val="86"/>
        <c:spPr>
          <a:solidFill>
            <a:schemeClr val="accent1"/>
          </a:solidFill>
          <a:ln w="44450" cap="rnd">
            <a:solidFill>
              <a:schemeClr val="accent1">
                <a:lumMod val="60000"/>
                <a:lumOff val="40000"/>
              </a:schemeClr>
            </a:solidFill>
            <a:round/>
          </a:ln>
          <a:effectLst/>
        </c:spPr>
        <c:marker>
          <c:symbol val="none"/>
        </c:marker>
      </c:pivotFmt>
      <c:pivotFmt>
        <c:idx val="87"/>
        <c:spPr>
          <a:solidFill>
            <a:schemeClr val="accent1"/>
          </a:solidFill>
          <a:ln w="44450" cap="rnd">
            <a:solidFill>
              <a:schemeClr val="accent1">
                <a:lumMod val="60000"/>
                <a:lumOff val="40000"/>
              </a:schemeClr>
            </a:solidFill>
            <a:round/>
          </a:ln>
          <a:effectLst/>
        </c:spPr>
        <c:marker>
          <c:symbol val="none"/>
        </c:marker>
      </c:pivotFmt>
      <c:pivotFmt>
        <c:idx val="88"/>
        <c:spPr>
          <a:solidFill>
            <a:schemeClr val="accent1"/>
          </a:solidFill>
          <a:ln w="44450" cap="rnd">
            <a:solidFill>
              <a:schemeClr val="accent1">
                <a:lumMod val="60000"/>
                <a:lumOff val="40000"/>
              </a:schemeClr>
            </a:solidFill>
            <a:round/>
          </a:ln>
          <a:effectLst/>
        </c:spPr>
        <c:marker>
          <c:symbol val="none"/>
        </c:marker>
      </c:pivotFmt>
      <c:pivotFmt>
        <c:idx val="89"/>
        <c:spPr>
          <a:solidFill>
            <a:schemeClr val="accent1"/>
          </a:solidFill>
          <a:ln w="44450" cap="rnd">
            <a:solidFill>
              <a:schemeClr val="accent1">
                <a:lumMod val="60000"/>
                <a:lumOff val="40000"/>
              </a:schemeClr>
            </a:solidFill>
            <a:round/>
          </a:ln>
          <a:effectLst/>
        </c:spPr>
        <c:marker>
          <c:symbol val="none"/>
        </c:marker>
      </c:pivotFmt>
      <c:pivotFmt>
        <c:idx val="90"/>
        <c:spPr>
          <a:solidFill>
            <a:schemeClr val="accent1"/>
          </a:solidFill>
          <a:ln w="44450" cap="rnd">
            <a:solidFill>
              <a:schemeClr val="accent1">
                <a:lumMod val="60000"/>
                <a:lumOff val="40000"/>
              </a:schemeClr>
            </a:solidFill>
            <a:round/>
          </a:ln>
          <a:effectLst/>
        </c:spPr>
        <c:marker>
          <c:symbol val="none"/>
        </c:marker>
      </c:pivotFmt>
      <c:pivotFmt>
        <c:idx val="91"/>
        <c:spPr>
          <a:solidFill>
            <a:schemeClr val="accent1"/>
          </a:solidFill>
          <a:ln w="44450" cap="rnd">
            <a:solidFill>
              <a:schemeClr val="accent1">
                <a:lumMod val="60000"/>
                <a:lumOff val="40000"/>
              </a:schemeClr>
            </a:solidFill>
            <a:round/>
          </a:ln>
          <a:effectLst/>
        </c:spPr>
        <c:marker>
          <c:symbol val="none"/>
        </c:marker>
      </c:pivotFmt>
      <c:pivotFmt>
        <c:idx val="92"/>
        <c:spPr>
          <a:solidFill>
            <a:schemeClr val="accent1"/>
          </a:solidFill>
          <a:ln w="44450" cap="rnd">
            <a:solidFill>
              <a:schemeClr val="accent1">
                <a:lumMod val="60000"/>
                <a:lumOff val="40000"/>
              </a:schemeClr>
            </a:solidFill>
            <a:round/>
          </a:ln>
          <a:effectLst/>
        </c:spPr>
        <c:marker>
          <c:symbol val="none"/>
        </c:marker>
      </c:pivotFmt>
      <c:pivotFmt>
        <c:idx val="93"/>
        <c:spPr>
          <a:solidFill>
            <a:schemeClr val="accent1"/>
          </a:solidFill>
          <a:ln w="44450" cap="rnd">
            <a:solidFill>
              <a:schemeClr val="accent1">
                <a:lumMod val="60000"/>
                <a:lumOff val="40000"/>
              </a:schemeClr>
            </a:solidFill>
            <a:round/>
          </a:ln>
          <a:effectLst/>
        </c:spPr>
        <c:marker>
          <c:symbol val="none"/>
        </c:marker>
      </c:pivotFmt>
      <c:pivotFmt>
        <c:idx val="94"/>
        <c:spPr>
          <a:solidFill>
            <a:schemeClr val="accent1"/>
          </a:solidFill>
          <a:ln w="44450" cap="rnd">
            <a:solidFill>
              <a:schemeClr val="accent1">
                <a:lumMod val="60000"/>
                <a:lumOff val="40000"/>
              </a:schemeClr>
            </a:solidFill>
            <a:round/>
          </a:ln>
          <a:effectLst/>
        </c:spPr>
        <c:marker>
          <c:symbol val="none"/>
        </c:marker>
      </c:pivotFmt>
      <c:pivotFmt>
        <c:idx val="95"/>
        <c:spPr>
          <a:solidFill>
            <a:schemeClr val="accent1"/>
          </a:solidFill>
          <a:ln w="44450" cap="rnd">
            <a:solidFill>
              <a:schemeClr val="accent1">
                <a:lumMod val="60000"/>
                <a:lumOff val="40000"/>
              </a:schemeClr>
            </a:solidFill>
            <a:round/>
          </a:ln>
          <a:effectLst/>
        </c:spPr>
        <c:marker>
          <c:symbol val="none"/>
        </c:marker>
      </c:pivotFmt>
      <c:pivotFmt>
        <c:idx val="96"/>
        <c:spPr>
          <a:solidFill>
            <a:schemeClr val="accent1"/>
          </a:solidFill>
          <a:ln w="44450" cap="rnd">
            <a:solidFill>
              <a:schemeClr val="accent1">
                <a:lumMod val="60000"/>
                <a:lumOff val="40000"/>
              </a:schemeClr>
            </a:solidFill>
            <a:round/>
          </a:ln>
          <a:effectLst/>
        </c:spPr>
        <c:marker>
          <c:symbol val="none"/>
        </c:marker>
      </c:pivotFmt>
      <c:pivotFmt>
        <c:idx val="97"/>
        <c:spPr>
          <a:solidFill>
            <a:schemeClr val="accent1"/>
          </a:solidFill>
          <a:ln w="44450" cap="rnd">
            <a:solidFill>
              <a:schemeClr val="accent1">
                <a:lumMod val="60000"/>
                <a:lumOff val="40000"/>
              </a:schemeClr>
            </a:solidFill>
            <a:round/>
          </a:ln>
          <a:effectLst/>
        </c:spPr>
        <c:marker>
          <c:symbol val="none"/>
        </c:marker>
      </c:pivotFmt>
      <c:pivotFmt>
        <c:idx val="98"/>
        <c:spPr>
          <a:solidFill>
            <a:schemeClr val="accent1"/>
          </a:solidFill>
          <a:ln w="44450" cap="rnd">
            <a:solidFill>
              <a:schemeClr val="accent1">
                <a:lumMod val="60000"/>
                <a:lumOff val="40000"/>
              </a:schemeClr>
            </a:solidFill>
            <a:round/>
          </a:ln>
          <a:effectLst/>
        </c:spPr>
        <c:marker>
          <c:symbol val="none"/>
        </c:marker>
      </c:pivotFmt>
      <c:pivotFmt>
        <c:idx val="99"/>
        <c:spPr>
          <a:solidFill>
            <a:schemeClr val="accent1"/>
          </a:solidFill>
          <a:ln w="44450" cap="rnd">
            <a:solidFill>
              <a:schemeClr val="accent1">
                <a:lumMod val="60000"/>
                <a:lumOff val="40000"/>
              </a:schemeClr>
            </a:solidFill>
            <a:round/>
          </a:ln>
          <a:effectLst/>
        </c:spPr>
        <c:marker>
          <c:symbol val="none"/>
        </c:marker>
      </c:pivotFmt>
      <c:pivotFmt>
        <c:idx val="100"/>
        <c:spPr>
          <a:solidFill>
            <a:schemeClr val="accent1"/>
          </a:solidFill>
          <a:ln w="44450" cap="rnd">
            <a:solidFill>
              <a:schemeClr val="accent1">
                <a:lumMod val="60000"/>
                <a:lumOff val="40000"/>
              </a:schemeClr>
            </a:solidFill>
            <a:round/>
          </a:ln>
          <a:effectLst/>
        </c:spPr>
        <c:marker>
          <c:symbol val="none"/>
        </c:marker>
      </c:pivotFmt>
      <c:pivotFmt>
        <c:idx val="101"/>
        <c:spPr>
          <a:solidFill>
            <a:schemeClr val="accent1"/>
          </a:solidFill>
          <a:ln w="44450" cap="rnd">
            <a:solidFill>
              <a:schemeClr val="accent1">
                <a:lumMod val="60000"/>
                <a:lumOff val="40000"/>
              </a:schemeClr>
            </a:solidFill>
            <a:round/>
          </a:ln>
          <a:effectLst/>
        </c:spPr>
        <c:marker>
          <c:symbol val="none"/>
        </c:marker>
      </c:pivotFmt>
      <c:pivotFmt>
        <c:idx val="102"/>
        <c:spPr>
          <a:solidFill>
            <a:schemeClr val="accent1"/>
          </a:solidFill>
          <a:ln w="44450" cap="rnd">
            <a:solidFill>
              <a:schemeClr val="accent1">
                <a:lumMod val="60000"/>
                <a:lumOff val="4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44450" cap="rnd">
            <a:solidFill>
              <a:schemeClr val="accent1">
                <a:lumMod val="60000"/>
                <a:lumOff val="40000"/>
              </a:schemeClr>
            </a:solidFill>
            <a:round/>
          </a:ln>
          <a:effectLst/>
        </c:spPr>
        <c:marker>
          <c:symbol val="none"/>
        </c:marker>
      </c:pivotFmt>
      <c:pivotFmt>
        <c:idx val="104"/>
        <c:spPr>
          <a:solidFill>
            <a:schemeClr val="accent1"/>
          </a:solidFill>
          <a:ln w="44450" cap="rnd">
            <a:solidFill>
              <a:schemeClr val="accent1">
                <a:lumMod val="60000"/>
                <a:lumOff val="40000"/>
              </a:schemeClr>
            </a:solidFill>
            <a:round/>
          </a:ln>
          <a:effectLst/>
        </c:spPr>
        <c:marker>
          <c:symbol val="none"/>
        </c:marker>
      </c:pivotFmt>
      <c:pivotFmt>
        <c:idx val="105"/>
        <c:spPr>
          <a:solidFill>
            <a:schemeClr val="accent1"/>
          </a:solidFill>
          <a:ln w="44450" cap="rnd">
            <a:solidFill>
              <a:schemeClr val="accent1">
                <a:lumMod val="60000"/>
                <a:lumOff val="40000"/>
              </a:schemeClr>
            </a:solidFill>
            <a:round/>
          </a:ln>
          <a:effectLst/>
        </c:spPr>
        <c:marker>
          <c:symbol val="none"/>
        </c:marker>
      </c:pivotFmt>
      <c:pivotFmt>
        <c:idx val="106"/>
        <c:spPr>
          <a:solidFill>
            <a:schemeClr val="accent1"/>
          </a:solidFill>
          <a:ln w="44450" cap="rnd">
            <a:solidFill>
              <a:schemeClr val="accent1">
                <a:lumMod val="60000"/>
                <a:lumOff val="40000"/>
              </a:schemeClr>
            </a:solidFill>
            <a:round/>
          </a:ln>
          <a:effectLst/>
        </c:spPr>
        <c:marker>
          <c:symbol val="none"/>
        </c:marker>
      </c:pivotFmt>
      <c:pivotFmt>
        <c:idx val="107"/>
        <c:spPr>
          <a:solidFill>
            <a:schemeClr val="accent1"/>
          </a:solidFill>
          <a:ln w="44450" cap="rnd">
            <a:solidFill>
              <a:schemeClr val="accent1">
                <a:lumMod val="60000"/>
                <a:lumOff val="40000"/>
              </a:schemeClr>
            </a:solidFill>
            <a:round/>
          </a:ln>
          <a:effectLst/>
        </c:spPr>
        <c:marker>
          <c:symbol val="none"/>
        </c:marker>
      </c:pivotFmt>
      <c:pivotFmt>
        <c:idx val="108"/>
        <c:spPr>
          <a:solidFill>
            <a:schemeClr val="accent1"/>
          </a:solidFill>
          <a:ln w="44450" cap="rnd">
            <a:solidFill>
              <a:schemeClr val="accent1">
                <a:lumMod val="60000"/>
                <a:lumOff val="40000"/>
              </a:schemeClr>
            </a:solidFill>
            <a:round/>
          </a:ln>
          <a:effectLst/>
        </c:spPr>
        <c:marker>
          <c:symbol val="none"/>
        </c:marker>
      </c:pivotFmt>
      <c:pivotFmt>
        <c:idx val="109"/>
        <c:spPr>
          <a:solidFill>
            <a:schemeClr val="accent1"/>
          </a:solidFill>
          <a:ln w="44450" cap="rnd">
            <a:solidFill>
              <a:schemeClr val="accent1">
                <a:lumMod val="60000"/>
                <a:lumOff val="40000"/>
              </a:schemeClr>
            </a:solidFill>
            <a:round/>
          </a:ln>
          <a:effectLst/>
        </c:spPr>
        <c:marker>
          <c:symbol val="none"/>
        </c:marker>
      </c:pivotFmt>
      <c:pivotFmt>
        <c:idx val="110"/>
        <c:spPr>
          <a:solidFill>
            <a:schemeClr val="accent1"/>
          </a:solidFill>
          <a:ln w="44450" cap="rnd">
            <a:solidFill>
              <a:schemeClr val="accent1">
                <a:lumMod val="60000"/>
                <a:lumOff val="40000"/>
              </a:schemeClr>
            </a:solidFill>
            <a:round/>
          </a:ln>
          <a:effectLst/>
        </c:spPr>
        <c:marker>
          <c:symbol val="none"/>
        </c:marker>
      </c:pivotFmt>
      <c:pivotFmt>
        <c:idx val="111"/>
        <c:spPr>
          <a:solidFill>
            <a:schemeClr val="accent1"/>
          </a:solidFill>
          <a:ln w="44450" cap="rnd">
            <a:solidFill>
              <a:schemeClr val="accent1">
                <a:lumMod val="60000"/>
                <a:lumOff val="40000"/>
              </a:schemeClr>
            </a:solidFill>
            <a:round/>
          </a:ln>
          <a:effectLst/>
        </c:spPr>
        <c:marker>
          <c:symbol val="none"/>
        </c:marker>
      </c:pivotFmt>
      <c:pivotFmt>
        <c:idx val="112"/>
        <c:spPr>
          <a:solidFill>
            <a:schemeClr val="accent1"/>
          </a:solidFill>
          <a:ln w="44450" cap="rnd">
            <a:solidFill>
              <a:schemeClr val="accent1">
                <a:lumMod val="60000"/>
                <a:lumOff val="40000"/>
              </a:schemeClr>
            </a:solidFill>
            <a:round/>
          </a:ln>
          <a:effectLst/>
        </c:spPr>
        <c:marker>
          <c:symbol val="none"/>
        </c:marker>
      </c:pivotFmt>
      <c:pivotFmt>
        <c:idx val="113"/>
        <c:spPr>
          <a:solidFill>
            <a:schemeClr val="accent1"/>
          </a:solidFill>
          <a:ln w="44450" cap="rnd">
            <a:solidFill>
              <a:schemeClr val="accent1">
                <a:lumMod val="60000"/>
                <a:lumOff val="4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44450" cap="rnd">
            <a:solidFill>
              <a:schemeClr val="accent1">
                <a:lumMod val="60000"/>
                <a:lumOff val="40000"/>
              </a:schemeClr>
            </a:solidFill>
            <a:round/>
          </a:ln>
          <a:effectLst/>
        </c:spPr>
        <c:marker>
          <c:symbol val="none"/>
        </c:marker>
      </c:pivotFmt>
      <c:pivotFmt>
        <c:idx val="115"/>
        <c:spPr>
          <a:solidFill>
            <a:schemeClr val="accent1"/>
          </a:solidFill>
          <a:ln w="44450" cap="rnd">
            <a:solidFill>
              <a:schemeClr val="accent1">
                <a:lumMod val="60000"/>
                <a:lumOff val="40000"/>
              </a:schemeClr>
            </a:solidFill>
            <a:round/>
          </a:ln>
          <a:effectLst/>
        </c:spPr>
        <c:marker>
          <c:symbol val="none"/>
        </c:marker>
      </c:pivotFmt>
      <c:pivotFmt>
        <c:idx val="116"/>
        <c:spPr>
          <a:solidFill>
            <a:schemeClr val="accent1"/>
          </a:solidFill>
          <a:ln w="44450" cap="rnd">
            <a:solidFill>
              <a:schemeClr val="accent1">
                <a:lumMod val="60000"/>
                <a:lumOff val="40000"/>
              </a:schemeClr>
            </a:solidFill>
            <a:round/>
          </a:ln>
          <a:effectLst/>
        </c:spPr>
        <c:marker>
          <c:symbol val="none"/>
        </c:marker>
      </c:pivotFmt>
      <c:pivotFmt>
        <c:idx val="117"/>
        <c:spPr>
          <a:solidFill>
            <a:schemeClr val="accent1"/>
          </a:solidFill>
          <a:ln w="44450" cap="rnd">
            <a:solidFill>
              <a:schemeClr val="accent1">
                <a:lumMod val="60000"/>
                <a:lumOff val="40000"/>
              </a:schemeClr>
            </a:solidFill>
            <a:round/>
          </a:ln>
          <a:effectLst/>
        </c:spPr>
        <c:marker>
          <c:symbol val="none"/>
        </c:marker>
      </c:pivotFmt>
      <c:pivotFmt>
        <c:idx val="118"/>
        <c:spPr>
          <a:solidFill>
            <a:schemeClr val="accent1"/>
          </a:solidFill>
          <a:ln w="44450" cap="rnd">
            <a:solidFill>
              <a:schemeClr val="accent1">
                <a:lumMod val="60000"/>
                <a:lumOff val="40000"/>
              </a:schemeClr>
            </a:solidFill>
            <a:round/>
          </a:ln>
          <a:effectLst/>
        </c:spPr>
        <c:marker>
          <c:symbol val="none"/>
        </c:marker>
      </c:pivotFmt>
      <c:pivotFmt>
        <c:idx val="119"/>
        <c:spPr>
          <a:solidFill>
            <a:schemeClr val="accent1"/>
          </a:solidFill>
          <a:ln w="44450" cap="rnd">
            <a:solidFill>
              <a:schemeClr val="accent1">
                <a:lumMod val="60000"/>
                <a:lumOff val="40000"/>
              </a:schemeClr>
            </a:solidFill>
            <a:round/>
          </a:ln>
          <a:effectLst/>
        </c:spPr>
        <c:marker>
          <c:symbol val="none"/>
        </c:marker>
      </c:pivotFmt>
      <c:pivotFmt>
        <c:idx val="120"/>
        <c:spPr>
          <a:solidFill>
            <a:schemeClr val="accent1"/>
          </a:solidFill>
          <a:ln w="44450" cap="rnd">
            <a:solidFill>
              <a:schemeClr val="accent1">
                <a:lumMod val="60000"/>
                <a:lumOff val="40000"/>
              </a:schemeClr>
            </a:solidFill>
            <a:round/>
          </a:ln>
          <a:effectLst/>
        </c:spPr>
        <c:marker>
          <c:symbol val="none"/>
        </c:marker>
      </c:pivotFmt>
      <c:pivotFmt>
        <c:idx val="121"/>
        <c:spPr>
          <a:solidFill>
            <a:schemeClr val="accent1"/>
          </a:solidFill>
          <a:ln w="44450" cap="rnd">
            <a:solidFill>
              <a:schemeClr val="accent1">
                <a:lumMod val="60000"/>
                <a:lumOff val="40000"/>
              </a:schemeClr>
            </a:solidFill>
            <a:round/>
          </a:ln>
          <a:effectLst/>
        </c:spPr>
        <c:marker>
          <c:symbol val="none"/>
        </c:marker>
      </c:pivotFmt>
      <c:pivotFmt>
        <c:idx val="122"/>
        <c:spPr>
          <a:solidFill>
            <a:schemeClr val="accent1"/>
          </a:solidFill>
          <a:ln w="44450" cap="rnd">
            <a:solidFill>
              <a:schemeClr val="accent1">
                <a:lumMod val="60000"/>
                <a:lumOff val="40000"/>
              </a:schemeClr>
            </a:solidFill>
            <a:round/>
          </a:ln>
          <a:effectLst/>
        </c:spPr>
        <c:marker>
          <c:symbol val="none"/>
        </c:marker>
      </c:pivotFmt>
      <c:pivotFmt>
        <c:idx val="123"/>
        <c:spPr>
          <a:solidFill>
            <a:schemeClr val="accent1"/>
          </a:solidFill>
          <a:ln w="44450" cap="rnd">
            <a:solidFill>
              <a:schemeClr val="accent1">
                <a:lumMod val="60000"/>
                <a:lumOff val="40000"/>
              </a:schemeClr>
            </a:solidFill>
            <a:round/>
          </a:ln>
          <a:effectLst/>
        </c:spPr>
        <c:marker>
          <c:symbol val="none"/>
        </c:marker>
      </c:pivotFmt>
    </c:pivotFmts>
    <c:plotArea>
      <c:layout>
        <c:manualLayout>
          <c:layoutTarget val="inner"/>
          <c:xMode val="edge"/>
          <c:yMode val="edge"/>
          <c:x val="0.10063249523230101"/>
          <c:y val="8.4269771921889752E-2"/>
          <c:w val="0.86662390716736692"/>
          <c:h val="0.52945769412881205"/>
        </c:manualLayout>
      </c:layout>
      <c:lineChart>
        <c:grouping val="standard"/>
        <c:varyColors val="0"/>
        <c:ser>
          <c:idx val="0"/>
          <c:order val="0"/>
          <c:tx>
            <c:strRef>
              <c:f>'TD cred nuevos 3 (2)'!$B$1</c:f>
              <c:strCache>
                <c:ptCount val="1"/>
                <c:pt idx="0">
                  <c:v>Total</c:v>
                </c:pt>
              </c:strCache>
            </c:strRef>
          </c:tx>
          <c:spPr>
            <a:ln w="44450" cap="rnd">
              <a:solidFill>
                <a:schemeClr val="accent1">
                  <a:lumMod val="60000"/>
                  <a:lumOff val="40000"/>
                </a:schemeClr>
              </a:solidFill>
              <a:round/>
            </a:ln>
            <a:effectLst/>
          </c:spPr>
          <c:marker>
            <c:symbol val="none"/>
          </c:marker>
          <c:dPt>
            <c:idx val="0"/>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1-A1AF-4733-A170-3D1C8E1DA9E9}"/>
              </c:ext>
            </c:extLst>
          </c:dPt>
          <c:dPt>
            <c:idx val="3"/>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3-A1AF-4733-A170-3D1C8E1DA9E9}"/>
              </c:ext>
            </c:extLst>
          </c:dPt>
          <c:dPt>
            <c:idx val="15"/>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5-A1AF-4733-A170-3D1C8E1DA9E9}"/>
              </c:ext>
            </c:extLst>
          </c:dPt>
          <c:dPt>
            <c:idx val="18"/>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7-A1AF-4733-A170-3D1C8E1DA9E9}"/>
              </c:ext>
            </c:extLst>
          </c:dPt>
          <c:dPt>
            <c:idx val="21"/>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9-A1AF-4733-A170-3D1C8E1DA9E9}"/>
              </c:ext>
            </c:extLst>
          </c:dPt>
          <c:dPt>
            <c:idx val="30"/>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B-A1AF-4733-A170-3D1C8E1DA9E9}"/>
              </c:ext>
            </c:extLst>
          </c:dPt>
          <c:dPt>
            <c:idx val="32"/>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D-A1AF-4733-A170-3D1C8E1DA9E9}"/>
              </c:ext>
            </c:extLst>
          </c:dPt>
          <c:dPt>
            <c:idx val="33"/>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0F-A1AF-4733-A170-3D1C8E1DA9E9}"/>
              </c:ext>
            </c:extLst>
          </c:dPt>
          <c:dPt>
            <c:idx val="42"/>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11-A1AF-4733-A170-3D1C8E1DA9E9}"/>
              </c:ext>
            </c:extLst>
          </c:dPt>
          <c:dPt>
            <c:idx val="44"/>
            <c:marker>
              <c:symbol val="none"/>
            </c:marker>
            <c:bubble3D val="0"/>
            <c:spPr>
              <a:ln w="44450" cap="rnd">
                <a:solidFill>
                  <a:schemeClr val="accent1">
                    <a:lumMod val="60000"/>
                    <a:lumOff val="40000"/>
                  </a:schemeClr>
                </a:solidFill>
                <a:round/>
              </a:ln>
              <a:effectLst/>
            </c:spPr>
            <c:extLst>
              <c:ext xmlns:c16="http://schemas.microsoft.com/office/drawing/2014/chart" uri="{C3380CC4-5D6E-409C-BE32-E72D297353CC}">
                <c16:uniqueId val="{00000013-A1AF-4733-A170-3D1C8E1DA9E9}"/>
              </c:ext>
            </c:extLst>
          </c:dPt>
          <c:cat>
            <c:multiLvlStrRef>
              <c:f>'TD cred nuevos 3 (2)'!$A$2:$A$111</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cred nuevos 3 (2)'!$B$2:$B$111</c:f>
              <c:numCache>
                <c:formatCode>_-* #,##0.0_-;\-* #,##0.0_-;_-* "-"??_-;_-@_-</c:formatCode>
                <c:ptCount val="77"/>
                <c:pt idx="0">
                  <c:v>2151.9860333199995</c:v>
                </c:pt>
                <c:pt idx="1">
                  <c:v>2028.7212696900042</c:v>
                </c:pt>
                <c:pt idx="2">
                  <c:v>2064.2320178400023</c:v>
                </c:pt>
                <c:pt idx="3">
                  <c:v>1969.0282483200101</c:v>
                </c:pt>
                <c:pt idx="4">
                  <c:v>2053.7255886599987</c:v>
                </c:pt>
                <c:pt idx="5">
                  <c:v>2064.9994783099955</c:v>
                </c:pt>
                <c:pt idx="6">
                  <c:v>2047.3857033799998</c:v>
                </c:pt>
                <c:pt idx="7">
                  <c:v>2571.697065349988</c:v>
                </c:pt>
                <c:pt idx="8">
                  <c:v>2234.1811142200013</c:v>
                </c:pt>
                <c:pt idx="9">
                  <c:v>2079.0168625800025</c:v>
                </c:pt>
                <c:pt idx="10">
                  <c:v>1720.222902739999</c:v>
                </c:pt>
                <c:pt idx="11">
                  <c:v>1894.6857486199997</c:v>
                </c:pt>
                <c:pt idx="12">
                  <c:v>1603.4608846600004</c:v>
                </c:pt>
                <c:pt idx="13">
                  <c:v>1426.6035530410006</c:v>
                </c:pt>
                <c:pt idx="14">
                  <c:v>2119.4755550399996</c:v>
                </c:pt>
                <c:pt idx="15">
                  <c:v>724.55370477999975</c:v>
                </c:pt>
                <c:pt idx="16">
                  <c:v>526.6600607900009</c:v>
                </c:pt>
                <c:pt idx="17">
                  <c:v>726.56182416000013</c:v>
                </c:pt>
                <c:pt idx="18">
                  <c:v>844.24035016000107</c:v>
                </c:pt>
                <c:pt idx="19">
                  <c:v>836.76471319000086</c:v>
                </c:pt>
                <c:pt idx="20">
                  <c:v>1061.4055451200006</c:v>
                </c:pt>
                <c:pt idx="21">
                  <c:v>1107.8773886200004</c:v>
                </c:pt>
                <c:pt idx="22">
                  <c:v>1808.0972024700031</c:v>
                </c:pt>
                <c:pt idx="23">
                  <c:v>1964.8976624800002</c:v>
                </c:pt>
                <c:pt idx="24">
                  <c:v>930.54533117000017</c:v>
                </c:pt>
                <c:pt idx="25">
                  <c:v>1054.9256102299998</c:v>
                </c:pt>
                <c:pt idx="26">
                  <c:v>1347.4754404500036</c:v>
                </c:pt>
                <c:pt idx="27">
                  <c:v>1227.2716681599977</c:v>
                </c:pt>
                <c:pt idx="28">
                  <c:v>1166.1284322999998</c:v>
                </c:pt>
                <c:pt idx="29">
                  <c:v>1500.0644205499975</c:v>
                </c:pt>
                <c:pt idx="30">
                  <c:v>1638.7376766599984</c:v>
                </c:pt>
                <c:pt idx="31">
                  <c:v>1283.4690948799996</c:v>
                </c:pt>
                <c:pt idx="32">
                  <c:v>1506.9457330800001</c:v>
                </c:pt>
                <c:pt idx="33">
                  <c:v>1478.6440783200026</c:v>
                </c:pt>
                <c:pt idx="34">
                  <c:v>1745.1699768499991</c:v>
                </c:pt>
                <c:pt idx="35">
                  <c:v>1960.7802803199997</c:v>
                </c:pt>
                <c:pt idx="36">
                  <c:v>1330.6851148699993</c:v>
                </c:pt>
                <c:pt idx="37">
                  <c:v>1550.3413065099996</c:v>
                </c:pt>
                <c:pt idx="38">
                  <c:v>1791.32985424</c:v>
                </c:pt>
                <c:pt idx="39">
                  <c:v>1383.08961572</c:v>
                </c:pt>
                <c:pt idx="40">
                  <c:v>1449.0141789200011</c:v>
                </c:pt>
                <c:pt idx="41">
                  <c:v>2038.8936464599994</c:v>
                </c:pt>
                <c:pt idx="42">
                  <c:v>1754.79705685</c:v>
                </c:pt>
                <c:pt idx="43">
                  <c:v>1923.8409775300006</c:v>
                </c:pt>
                <c:pt idx="44">
                  <c:v>2501.0000477799986</c:v>
                </c:pt>
                <c:pt idx="45">
                  <c:v>2081.5165152800005</c:v>
                </c:pt>
                <c:pt idx="46">
                  <c:v>1692.6975002099989</c:v>
                </c:pt>
                <c:pt idx="47">
                  <c:v>1873.5679029100002</c:v>
                </c:pt>
                <c:pt idx="48">
                  <c:v>1627.3081226500008</c:v>
                </c:pt>
                <c:pt idx="49">
                  <c:v>1456.3098968700003</c:v>
                </c:pt>
                <c:pt idx="50">
                  <c:v>1815.3452428000019</c:v>
                </c:pt>
                <c:pt idx="51">
                  <c:v>1632.8759084000008</c:v>
                </c:pt>
                <c:pt idx="52">
                  <c:v>1784.7426895800004</c:v>
                </c:pt>
                <c:pt idx="53">
                  <c:v>2609.3771534300017</c:v>
                </c:pt>
                <c:pt idx="54">
                  <c:v>1889.0461698700003</c:v>
                </c:pt>
                <c:pt idx="55">
                  <c:v>1970.1232270499995</c:v>
                </c:pt>
                <c:pt idx="56">
                  <c:v>1870.7043288000004</c:v>
                </c:pt>
                <c:pt idx="57">
                  <c:v>1979.2849148400001</c:v>
                </c:pt>
                <c:pt idx="58">
                  <c:v>1912.6599418000001</c:v>
                </c:pt>
                <c:pt idx="59">
                  <c:v>2220.0867780900003</c:v>
                </c:pt>
                <c:pt idx="60">
                  <c:v>2097.2436053800006</c:v>
                </c:pt>
                <c:pt idx="61">
                  <c:v>1727.1135578500009</c:v>
                </c:pt>
                <c:pt idx="62">
                  <c:v>1912.5670211200006</c:v>
                </c:pt>
                <c:pt idx="63">
                  <c:v>2081.25705874</c:v>
                </c:pt>
                <c:pt idx="64">
                  <c:v>1993.1597180499989</c:v>
                </c:pt>
                <c:pt idx="65">
                  <c:v>2780.8738387599992</c:v>
                </c:pt>
                <c:pt idx="66">
                  <c:v>1939.8442878900003</c:v>
                </c:pt>
                <c:pt idx="67">
                  <c:v>1867.4341088700023</c:v>
                </c:pt>
                <c:pt idx="68">
                  <c:v>2475.6072041999996</c:v>
                </c:pt>
                <c:pt idx="69">
                  <c:v>2229.1107539300001</c:v>
                </c:pt>
                <c:pt idx="70">
                  <c:v>1757.5840109099997</c:v>
                </c:pt>
                <c:pt idx="71">
                  <c:v>2358.8220711499994</c:v>
                </c:pt>
                <c:pt idx="72">
                  <c:v>1796.6795182099993</c:v>
                </c:pt>
                <c:pt idx="73">
                  <c:v>2577.9988942299997</c:v>
                </c:pt>
                <c:pt idx="74">
                  <c:v>1772.6550524099998</c:v>
                </c:pt>
                <c:pt idx="75">
                  <c:v>2698.1361688000002</c:v>
                </c:pt>
                <c:pt idx="76">
                  <c:v>2227.7988327099993</c:v>
                </c:pt>
              </c:numCache>
            </c:numRef>
          </c:val>
          <c:smooth val="0"/>
          <c:extLst>
            <c:ext xmlns:c16="http://schemas.microsoft.com/office/drawing/2014/chart" uri="{C3380CC4-5D6E-409C-BE32-E72D297353CC}">
              <c16:uniqueId val="{00000014-A1AF-4733-A170-3D1C8E1DA9E9}"/>
            </c:ext>
          </c:extLst>
        </c:ser>
        <c:dLbls>
          <c:showLegendKey val="0"/>
          <c:showVal val="0"/>
          <c:showCatName val="0"/>
          <c:showSerName val="0"/>
          <c:showPercent val="0"/>
          <c:showBubbleSize val="0"/>
        </c:dLbls>
        <c:smooth val="0"/>
        <c:axId val="1790987887"/>
        <c:axId val="805954063"/>
      </c:lineChart>
      <c:catAx>
        <c:axId val="1790987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PA"/>
          </a:p>
        </c:txPr>
        <c:crossAx val="805954063"/>
        <c:crosses val="autoZero"/>
        <c:auto val="1"/>
        <c:lblAlgn val="ctr"/>
        <c:lblOffset val="100"/>
        <c:noMultiLvlLbl val="0"/>
      </c:catAx>
      <c:valAx>
        <c:axId val="805954063"/>
        <c:scaling>
          <c:orientation val="minMax"/>
          <c:min val="10"/>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7909878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jun2025.xlsm]TD cred nuevos 6!TablaDinámica1</c:name>
    <c:fmtId val="24"/>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2"/>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6"/>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pivotFmt>
      <c:pivotFmt>
        <c:idx val="13"/>
      </c:pivotFmt>
      <c:pivotFmt>
        <c:idx val="14"/>
      </c:pivotFmt>
      <c:pivotFmt>
        <c:idx val="15"/>
        <c:spPr>
          <a:solidFill>
            <a:schemeClr val="accent1"/>
          </a:solidFill>
          <a:ln w="28575" cap="rnd">
            <a:solidFill>
              <a:schemeClr val="accent1"/>
            </a:solidFill>
            <a:round/>
          </a:ln>
          <a:effectLst/>
        </c:spPr>
        <c:marker>
          <c:symbol val="none"/>
        </c:marker>
      </c:pivotFmt>
      <c:pivotFmt>
        <c:idx val="16"/>
      </c:pivotFmt>
      <c:pivotFmt>
        <c:idx val="17"/>
      </c:pivotFmt>
      <c:pivotFmt>
        <c:idx val="18"/>
      </c:pivotFmt>
      <c:pivotFmt>
        <c:idx val="19"/>
        <c:spPr>
          <a:solidFill>
            <a:schemeClr val="accent1"/>
          </a:solidFill>
          <a:ln w="28575" cap="rnd">
            <a:solidFill>
              <a:schemeClr val="accent1"/>
            </a:solidFill>
            <a:round/>
          </a:ln>
          <a:effectLst/>
        </c:spPr>
        <c:marker>
          <c:symbol val="none"/>
        </c:marker>
      </c:pivotFmt>
      <c:pivotFmt>
        <c:idx val="20"/>
      </c:pivotFmt>
      <c:pivotFmt>
        <c:idx val="21"/>
      </c:pivotFmt>
      <c:pivotFmt>
        <c:idx val="22"/>
        <c:spPr>
          <a:solidFill>
            <a:schemeClr val="accent1"/>
          </a:solidFill>
          <a:ln w="28575" cap="rnd">
            <a:solidFill>
              <a:schemeClr val="accent1"/>
            </a:solidFill>
            <a:round/>
          </a:ln>
          <a:effectLst/>
        </c:spPr>
        <c:marker>
          <c:symbol val="none"/>
        </c:marker>
      </c:pivotFmt>
      <c:pivotFmt>
        <c:idx val="23"/>
      </c:pivotFmt>
      <c:pivotFmt>
        <c:idx val="24"/>
      </c:pivotFmt>
      <c:pivotFmt>
        <c:idx val="25"/>
      </c:pivotFmt>
      <c:pivotFmt>
        <c:idx val="26"/>
        <c:spPr>
          <a:solidFill>
            <a:schemeClr val="accent1"/>
          </a:solidFill>
          <a:ln w="28575" cap="rnd">
            <a:solidFill>
              <a:schemeClr val="accent1"/>
            </a:solidFill>
            <a:round/>
          </a:ln>
          <a:effectLst/>
        </c:spPr>
        <c:marker>
          <c:symbol val="none"/>
        </c:marker>
      </c:pivotFmt>
      <c:pivotFmt>
        <c:idx val="27"/>
      </c:pivotFmt>
      <c:pivotFmt>
        <c:idx val="28"/>
      </c:pivotFmt>
      <c:pivotFmt>
        <c:idx val="29"/>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2"/>
            </a:solidFill>
            <a:round/>
          </a:ln>
          <a:effectLst/>
        </c:spPr>
        <c:marker>
          <c:symbol val="none"/>
        </c:marker>
      </c:pivotFmt>
      <c:pivotFmt>
        <c:idx val="35"/>
        <c:spPr>
          <a:solidFill>
            <a:schemeClr val="accent1"/>
          </a:solidFill>
          <a:ln w="28575" cap="rnd">
            <a:solidFill>
              <a:schemeClr val="accent2"/>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6"/>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layout>
            <c:manualLayout>
              <c:x val="-4.5599635202918445E-2"/>
              <c:y val="-2.73785137735482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accent1"/>
            </a:solidFill>
            <a:round/>
          </a:ln>
          <a:effectLst/>
        </c:spPr>
        <c:marker>
          <c:symbol val="none"/>
        </c:marker>
      </c:pivotFmt>
      <c:pivotFmt>
        <c:idx val="60"/>
        <c:spPr>
          <a:solidFill>
            <a:schemeClr val="accent1"/>
          </a:solidFill>
          <a:ln w="28575" cap="rnd">
            <a:solidFill>
              <a:schemeClr val="accent1"/>
            </a:solidFill>
            <a:round/>
          </a:ln>
          <a:effectLst/>
        </c:spPr>
        <c:marker>
          <c:symbol val="none"/>
        </c:marker>
      </c:pivotFmt>
      <c:pivotFmt>
        <c:idx val="61"/>
        <c:spPr>
          <a:solidFill>
            <a:schemeClr val="accent1"/>
          </a:solidFill>
          <a:ln w="28575" cap="rnd">
            <a:solidFill>
              <a:schemeClr val="accent1"/>
            </a:solidFill>
            <a:round/>
          </a:ln>
          <a:effectLst/>
        </c:spPr>
        <c:marker>
          <c:symbol val="none"/>
        </c:marker>
      </c:pivotFmt>
      <c:pivotFmt>
        <c:idx val="62"/>
        <c:spPr>
          <a:solidFill>
            <a:schemeClr val="accent1"/>
          </a:solidFill>
          <a:ln w="28575" cap="rnd">
            <a:solidFill>
              <a:schemeClr val="accent1"/>
            </a:solidFill>
            <a:round/>
          </a:ln>
          <a:effectLst/>
        </c:spPr>
        <c:marker>
          <c:symbol val="none"/>
        </c:marker>
      </c:pivotFmt>
      <c:pivotFmt>
        <c:idx val="63"/>
        <c:spPr>
          <a:solidFill>
            <a:schemeClr val="accent1"/>
          </a:solidFill>
          <a:ln w="28575" cap="rnd">
            <a:solidFill>
              <a:schemeClr val="accent1"/>
            </a:solidFill>
            <a:round/>
          </a:ln>
          <a:effectLst/>
        </c:spPr>
        <c:marker>
          <c:symbol val="none"/>
        </c:marker>
      </c:pivotFmt>
      <c:pivotFmt>
        <c:idx val="64"/>
        <c:spPr>
          <a:solidFill>
            <a:schemeClr val="accent1"/>
          </a:solidFill>
          <a:ln w="28575" cap="rnd">
            <a:solidFill>
              <a:schemeClr val="accent1"/>
            </a:solidFill>
            <a:round/>
          </a:ln>
          <a:effectLst/>
        </c:spPr>
        <c:marker>
          <c:symbol val="none"/>
        </c:marker>
      </c:pivotFmt>
      <c:pivotFmt>
        <c:idx val="65"/>
        <c:spPr>
          <a:solidFill>
            <a:schemeClr val="accent1"/>
          </a:solidFill>
          <a:ln w="28575" cap="rnd">
            <a:solidFill>
              <a:schemeClr val="accent1"/>
            </a:solidFill>
            <a:round/>
          </a:ln>
          <a:effectLst/>
        </c:spPr>
        <c:marker>
          <c:symbol val="none"/>
        </c:marker>
      </c:pivotFmt>
      <c:pivotFmt>
        <c:idx val="66"/>
        <c:spPr>
          <a:solidFill>
            <a:schemeClr val="accent1"/>
          </a:solidFill>
          <a:ln w="28575" cap="rnd">
            <a:solidFill>
              <a:schemeClr val="accent1"/>
            </a:solidFill>
            <a:round/>
          </a:ln>
          <a:effectLst/>
        </c:spPr>
        <c:marker>
          <c:symbol val="none"/>
        </c:marker>
      </c:pivotFmt>
      <c:pivotFmt>
        <c:idx val="67"/>
        <c:spPr>
          <a:solidFill>
            <a:schemeClr val="accent1"/>
          </a:solidFill>
          <a:ln w="28575" cap="rnd">
            <a:solidFill>
              <a:schemeClr val="accent1"/>
            </a:solidFill>
            <a:round/>
          </a:ln>
          <a:effectLst/>
        </c:spPr>
        <c:marker>
          <c:symbol val="none"/>
        </c:marker>
      </c:pivotFmt>
      <c:pivotFmt>
        <c:idx val="68"/>
        <c:spPr>
          <a:solidFill>
            <a:schemeClr val="accent1"/>
          </a:solidFill>
          <a:ln w="28575" cap="rnd">
            <a:solidFill>
              <a:schemeClr val="accent1"/>
            </a:solidFill>
            <a:round/>
          </a:ln>
          <a:effectLst/>
        </c:spPr>
        <c:marker>
          <c:symbol val="none"/>
        </c:marker>
      </c:pivotFmt>
      <c:pivotFmt>
        <c:idx val="69"/>
        <c:spPr>
          <a:solidFill>
            <a:schemeClr val="accent1"/>
          </a:solidFill>
          <a:ln w="28575" cap="rnd">
            <a:solidFill>
              <a:schemeClr val="accent1"/>
            </a:solidFill>
            <a:round/>
          </a:ln>
          <a:effectLst/>
        </c:spPr>
        <c:marker>
          <c:symbol val="none"/>
        </c:marker>
      </c:pivotFmt>
      <c:pivotFmt>
        <c:idx val="70"/>
        <c:spPr>
          <a:solidFill>
            <a:schemeClr val="accent1"/>
          </a:solidFill>
          <a:ln w="28575" cap="rnd">
            <a:solidFill>
              <a:schemeClr val="accent1"/>
            </a:solidFill>
            <a:round/>
          </a:ln>
          <a:effectLst/>
        </c:spPr>
        <c:marker>
          <c:symbol val="none"/>
        </c:marker>
      </c:pivotFmt>
      <c:pivotFmt>
        <c:idx val="71"/>
        <c:spPr>
          <a:solidFill>
            <a:schemeClr val="accent1"/>
          </a:solidFill>
          <a:ln w="28575" cap="rnd">
            <a:solidFill>
              <a:schemeClr val="accent1"/>
            </a:solidFill>
            <a:round/>
          </a:ln>
          <a:effectLst/>
        </c:spPr>
        <c:marker>
          <c:symbol val="none"/>
        </c:marker>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pivotFmt>
      <c:pivotFmt>
        <c:idx val="74"/>
        <c:spPr>
          <a:solidFill>
            <a:schemeClr val="accent1"/>
          </a:solidFill>
          <a:ln w="28575" cap="rnd">
            <a:solidFill>
              <a:schemeClr val="accent1"/>
            </a:solidFill>
            <a:round/>
          </a:ln>
          <a:effectLst/>
        </c:spPr>
        <c:marker>
          <c:symbol val="none"/>
        </c:marker>
      </c:pivotFmt>
      <c:pivotFmt>
        <c:idx val="75"/>
        <c:spPr>
          <a:solidFill>
            <a:schemeClr val="accent1"/>
          </a:solidFill>
          <a:ln w="28575" cap="rnd">
            <a:solidFill>
              <a:schemeClr val="accent1"/>
            </a:solidFill>
            <a:round/>
          </a:ln>
          <a:effectLst/>
        </c:spPr>
        <c:marker>
          <c:symbol val="none"/>
        </c:marker>
      </c:pivotFmt>
      <c:pivotFmt>
        <c:idx val="76"/>
        <c:spPr>
          <a:solidFill>
            <a:schemeClr val="accent1"/>
          </a:solidFill>
          <a:ln w="28575" cap="rnd">
            <a:solidFill>
              <a:schemeClr val="accent1"/>
            </a:solidFill>
            <a:round/>
          </a:ln>
          <a:effectLst/>
        </c:spPr>
        <c:marker>
          <c:symbol val="none"/>
        </c:marker>
      </c:pivotFmt>
      <c:pivotFmt>
        <c:idx val="77"/>
        <c:spPr>
          <a:solidFill>
            <a:schemeClr val="accent1"/>
          </a:solidFill>
          <a:ln w="28575" cap="rnd">
            <a:solidFill>
              <a:schemeClr val="accent1"/>
            </a:solidFill>
            <a:round/>
          </a:ln>
          <a:effectLst/>
        </c:spPr>
        <c:marker>
          <c:symbol val="none"/>
        </c:marker>
      </c:pivotFmt>
      <c:pivotFmt>
        <c:idx val="78"/>
        <c:spPr>
          <a:solidFill>
            <a:schemeClr val="accent1"/>
          </a:solidFill>
          <a:ln w="28575" cap="rnd">
            <a:solidFill>
              <a:schemeClr val="accent1"/>
            </a:solidFill>
            <a:round/>
          </a:ln>
          <a:effectLst/>
        </c:spPr>
        <c:marker>
          <c:symbol val="none"/>
        </c:marker>
      </c:pivotFmt>
      <c:pivotFmt>
        <c:idx val="79"/>
        <c:spPr>
          <a:solidFill>
            <a:schemeClr val="accent1"/>
          </a:solidFill>
          <a:ln w="28575" cap="rnd">
            <a:solidFill>
              <a:schemeClr val="accent1"/>
            </a:solidFill>
            <a:round/>
          </a:ln>
          <a:effectLst/>
        </c:spPr>
        <c:marker>
          <c:symbol val="none"/>
        </c:marker>
      </c:pivotFmt>
      <c:pivotFmt>
        <c:idx val="80"/>
        <c:spPr>
          <a:solidFill>
            <a:schemeClr val="accent1"/>
          </a:solidFill>
          <a:ln w="28575" cap="rnd">
            <a:solidFill>
              <a:schemeClr val="accent1"/>
            </a:solidFill>
            <a:round/>
          </a:ln>
          <a:effectLst/>
        </c:spPr>
        <c:marker>
          <c:symbol val="none"/>
        </c:marker>
      </c:pivotFmt>
      <c:pivotFmt>
        <c:idx val="8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w="28575" cap="rnd">
            <a:solidFill>
              <a:schemeClr val="accent1"/>
            </a:solidFill>
            <a:round/>
          </a:ln>
          <a:effectLst/>
        </c:spPr>
        <c:marker>
          <c:symbol val="none"/>
        </c:marker>
      </c:pivotFmt>
      <c:pivotFmt>
        <c:idx val="83"/>
        <c:spPr>
          <a:solidFill>
            <a:schemeClr val="accent1"/>
          </a:solidFill>
          <a:ln w="28575" cap="rnd">
            <a:solidFill>
              <a:schemeClr val="accent1"/>
            </a:solidFill>
            <a:round/>
          </a:ln>
          <a:effectLst/>
        </c:spPr>
        <c:marker>
          <c:symbol val="none"/>
        </c:marker>
      </c:pivotFmt>
      <c:pivotFmt>
        <c:idx val="84"/>
        <c:spPr>
          <a:solidFill>
            <a:schemeClr val="accent1"/>
          </a:solidFill>
          <a:ln w="28575" cap="rnd">
            <a:solidFill>
              <a:schemeClr val="accent1"/>
            </a:solidFill>
            <a:round/>
          </a:ln>
          <a:effectLst/>
        </c:spPr>
        <c:marker>
          <c:symbol val="none"/>
        </c:marker>
      </c:pivotFmt>
      <c:pivotFmt>
        <c:idx val="85"/>
        <c:spPr>
          <a:solidFill>
            <a:schemeClr val="accent1"/>
          </a:solidFill>
          <a:ln w="28575" cap="rnd">
            <a:solidFill>
              <a:schemeClr val="accent1"/>
            </a:solidFill>
            <a:round/>
          </a:ln>
          <a:effectLst/>
        </c:spPr>
        <c:marker>
          <c:symbol val="none"/>
        </c:marker>
      </c:pivotFmt>
      <c:pivotFmt>
        <c:idx val="86"/>
        <c:spPr>
          <a:solidFill>
            <a:schemeClr val="accent1"/>
          </a:solidFill>
          <a:ln w="28575" cap="rnd">
            <a:solidFill>
              <a:schemeClr val="accent1"/>
            </a:solidFill>
            <a:round/>
          </a:ln>
          <a:effectLst/>
        </c:spPr>
        <c:marker>
          <c:symbol val="none"/>
        </c:marker>
      </c:pivotFmt>
      <c:pivotFmt>
        <c:idx val="87"/>
        <c:spPr>
          <a:solidFill>
            <a:schemeClr val="accent1"/>
          </a:solidFill>
          <a:ln w="28575" cap="rnd">
            <a:solidFill>
              <a:schemeClr val="accent1"/>
            </a:solidFill>
            <a:round/>
          </a:ln>
          <a:effectLst/>
        </c:spPr>
        <c:marker>
          <c:symbol val="none"/>
        </c:marker>
      </c:pivotFmt>
      <c:pivotFmt>
        <c:idx val="88"/>
        <c:spPr>
          <a:solidFill>
            <a:schemeClr val="accent1"/>
          </a:solidFill>
          <a:ln w="28575" cap="rnd">
            <a:solidFill>
              <a:schemeClr val="accent1"/>
            </a:solidFill>
            <a:round/>
          </a:ln>
          <a:effectLst/>
        </c:spPr>
        <c:marker>
          <c:symbol val="none"/>
        </c:marker>
      </c:pivotFmt>
      <c:pivotFmt>
        <c:idx val="89"/>
        <c:spPr>
          <a:solidFill>
            <a:schemeClr val="accent1"/>
          </a:solidFill>
          <a:ln w="28575" cap="rnd">
            <a:solidFill>
              <a:schemeClr val="accent1"/>
            </a:solidFill>
            <a:round/>
          </a:ln>
          <a:effectLst/>
        </c:spPr>
        <c:marker>
          <c:symbol val="none"/>
        </c:marker>
      </c:pivotFmt>
    </c:pivotFmts>
    <c:plotArea>
      <c:layout>
        <c:manualLayout>
          <c:layoutTarget val="inner"/>
          <c:xMode val="edge"/>
          <c:yMode val="edge"/>
          <c:x val="0.10063249523230101"/>
          <c:y val="8.4269771921889752E-2"/>
          <c:w val="0.86790360398359268"/>
          <c:h val="0.64112071682554117"/>
        </c:manualLayout>
      </c:layout>
      <c:lineChart>
        <c:grouping val="standard"/>
        <c:varyColors val="0"/>
        <c:ser>
          <c:idx val="0"/>
          <c:order val="0"/>
          <c:tx>
            <c:strRef>
              <c:f>'TD cred nuevos 6'!$B$1</c:f>
              <c:strCache>
                <c:ptCount val="1"/>
                <c:pt idx="0">
                  <c:v>Total</c:v>
                </c:pt>
              </c:strCache>
            </c:strRef>
          </c:tx>
          <c:spPr>
            <a:ln w="28575" cap="rnd">
              <a:solidFill>
                <a:schemeClr val="accent1"/>
              </a:solidFill>
              <a:round/>
            </a:ln>
            <a:effectLst/>
          </c:spPr>
          <c:marker>
            <c:symbol val="none"/>
          </c:marker>
          <c:dPt>
            <c:idx val="0"/>
            <c:marker>
              <c:symbol val="none"/>
            </c:marker>
            <c:bubble3D val="0"/>
            <c:spPr>
              <a:ln w="28575" cap="rnd">
                <a:solidFill>
                  <a:schemeClr val="accent1"/>
                </a:solidFill>
                <a:round/>
              </a:ln>
              <a:effectLst/>
            </c:spPr>
            <c:extLst>
              <c:ext xmlns:c16="http://schemas.microsoft.com/office/drawing/2014/chart" uri="{C3380CC4-5D6E-409C-BE32-E72D297353CC}">
                <c16:uniqueId val="{00000001-0EA4-43D1-8FD9-66A03F78DA7C}"/>
              </c:ext>
            </c:extLst>
          </c:dPt>
          <c:dPt>
            <c:idx val="10"/>
            <c:marker>
              <c:symbol val="none"/>
            </c:marker>
            <c:bubble3D val="0"/>
            <c:spPr>
              <a:ln w="28575" cap="rnd">
                <a:solidFill>
                  <a:schemeClr val="accent1"/>
                </a:solidFill>
                <a:round/>
              </a:ln>
              <a:effectLst/>
            </c:spPr>
            <c:extLst>
              <c:ext xmlns:c16="http://schemas.microsoft.com/office/drawing/2014/chart" uri="{C3380CC4-5D6E-409C-BE32-E72D297353CC}">
                <c16:uniqueId val="{00000003-0EA4-43D1-8FD9-66A03F78DA7C}"/>
              </c:ext>
            </c:extLst>
          </c:dPt>
          <c:dPt>
            <c:idx val="12"/>
            <c:marker>
              <c:symbol val="none"/>
            </c:marker>
            <c:bubble3D val="0"/>
            <c:spPr>
              <a:ln w="28575" cap="rnd">
                <a:solidFill>
                  <a:schemeClr val="accent1"/>
                </a:solidFill>
                <a:round/>
              </a:ln>
              <a:effectLst/>
            </c:spPr>
            <c:extLst>
              <c:ext xmlns:c16="http://schemas.microsoft.com/office/drawing/2014/chart" uri="{C3380CC4-5D6E-409C-BE32-E72D297353CC}">
                <c16:uniqueId val="{00000005-0EA4-43D1-8FD9-66A03F78DA7C}"/>
              </c:ext>
            </c:extLst>
          </c:dPt>
          <c:dPt>
            <c:idx val="13"/>
            <c:marker>
              <c:symbol val="none"/>
            </c:marker>
            <c:bubble3D val="0"/>
            <c:spPr>
              <a:ln w="28575" cap="rnd">
                <a:solidFill>
                  <a:schemeClr val="accent1"/>
                </a:solidFill>
                <a:round/>
              </a:ln>
              <a:effectLst/>
            </c:spPr>
            <c:extLst>
              <c:ext xmlns:c16="http://schemas.microsoft.com/office/drawing/2014/chart" uri="{C3380CC4-5D6E-409C-BE32-E72D297353CC}">
                <c16:uniqueId val="{00000007-0EA4-43D1-8FD9-66A03F78DA7C}"/>
              </c:ext>
            </c:extLst>
          </c:dPt>
          <c:dPt>
            <c:idx val="24"/>
            <c:marker>
              <c:symbol val="none"/>
            </c:marker>
            <c:bubble3D val="0"/>
            <c:spPr>
              <a:ln w="28575" cap="rnd">
                <a:solidFill>
                  <a:schemeClr val="accent1"/>
                </a:solidFill>
                <a:round/>
              </a:ln>
              <a:effectLst/>
            </c:spPr>
            <c:extLst>
              <c:ext xmlns:c16="http://schemas.microsoft.com/office/drawing/2014/chart" uri="{C3380CC4-5D6E-409C-BE32-E72D297353CC}">
                <c16:uniqueId val="{00000009-0EA4-43D1-8FD9-66A03F78DA7C}"/>
              </c:ext>
            </c:extLst>
          </c:dPt>
          <c:dPt>
            <c:idx val="25"/>
            <c:marker>
              <c:symbol val="none"/>
            </c:marker>
            <c:bubble3D val="0"/>
            <c:spPr>
              <a:ln w="28575" cap="rnd">
                <a:solidFill>
                  <a:schemeClr val="accent1"/>
                </a:solidFill>
                <a:round/>
              </a:ln>
              <a:effectLst/>
            </c:spPr>
            <c:extLst>
              <c:ext xmlns:c16="http://schemas.microsoft.com/office/drawing/2014/chart" uri="{C3380CC4-5D6E-409C-BE32-E72D297353CC}">
                <c16:uniqueId val="{0000000B-0EA4-43D1-8FD9-66A03F78DA7C}"/>
              </c:ext>
            </c:extLst>
          </c:dPt>
          <c:dPt>
            <c:idx val="32"/>
            <c:marker>
              <c:symbol val="none"/>
            </c:marker>
            <c:bubble3D val="0"/>
            <c:spPr>
              <a:ln w="28575" cap="rnd">
                <a:solidFill>
                  <a:schemeClr val="accent1"/>
                </a:solidFill>
                <a:round/>
              </a:ln>
              <a:effectLst/>
            </c:spPr>
            <c:extLst>
              <c:ext xmlns:c16="http://schemas.microsoft.com/office/drawing/2014/chart" uri="{C3380CC4-5D6E-409C-BE32-E72D297353CC}">
                <c16:uniqueId val="{0000000D-0EA4-43D1-8FD9-66A03F78DA7C}"/>
              </c:ext>
            </c:extLst>
          </c:dPt>
          <c:dPt>
            <c:idx val="44"/>
            <c:marker>
              <c:symbol val="none"/>
            </c:marker>
            <c:bubble3D val="0"/>
            <c:spPr>
              <a:ln w="28575" cap="rnd">
                <a:solidFill>
                  <a:schemeClr val="accent1"/>
                </a:solidFill>
                <a:round/>
              </a:ln>
              <a:effectLst/>
            </c:spPr>
            <c:extLst>
              <c:ext xmlns:c16="http://schemas.microsoft.com/office/drawing/2014/chart" uri="{C3380CC4-5D6E-409C-BE32-E72D297353CC}">
                <c16:uniqueId val="{0000000F-0EA4-43D1-8FD9-66A03F78DA7C}"/>
              </c:ext>
            </c:extLst>
          </c:dPt>
          <c:cat>
            <c:multiLvlStrRef>
              <c:f>'TD cred nuevos 6'!$A$2:$A$110</c:f>
              <c:multiLvlStrCache>
                <c:ptCount val="76"/>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cred nuevos 6'!$B$2:$B$110</c:f>
              <c:numCache>
                <c:formatCode>_-* #,##0.0_-;\-* #,##0.0_-;_-* "-"??_-;_-@_-</c:formatCode>
                <c:ptCount val="76"/>
                <c:pt idx="0">
                  <c:v>196.02700647999828</c:v>
                </c:pt>
                <c:pt idx="1">
                  <c:v>229.78843399999894</c:v>
                </c:pt>
                <c:pt idx="2">
                  <c:v>220.87983403999854</c:v>
                </c:pt>
                <c:pt idx="3">
                  <c:v>244.25299015999823</c:v>
                </c:pt>
                <c:pt idx="4">
                  <c:v>258.86485694999823</c:v>
                </c:pt>
                <c:pt idx="5">
                  <c:v>236.11385335999898</c:v>
                </c:pt>
                <c:pt idx="6">
                  <c:v>250.0963073699989</c:v>
                </c:pt>
                <c:pt idx="7">
                  <c:v>264.73935712999884</c:v>
                </c:pt>
                <c:pt idx="8">
                  <c:v>241.79903185999842</c:v>
                </c:pt>
                <c:pt idx="9">
                  <c:v>288.18125871999899</c:v>
                </c:pt>
                <c:pt idx="10">
                  <c:v>185.55154616999957</c:v>
                </c:pt>
                <c:pt idx="11">
                  <c:v>197.69578336999916</c:v>
                </c:pt>
                <c:pt idx="12">
                  <c:v>248.52430593999875</c:v>
                </c:pt>
                <c:pt idx="13">
                  <c:v>238.91436334999958</c:v>
                </c:pt>
                <c:pt idx="14">
                  <c:v>188.36470681999958</c:v>
                </c:pt>
                <c:pt idx="15">
                  <c:v>42.798439419999958</c:v>
                </c:pt>
                <c:pt idx="16">
                  <c:v>38.484099669999992</c:v>
                </c:pt>
                <c:pt idx="17">
                  <c:v>52.320126560000325</c:v>
                </c:pt>
                <c:pt idx="18">
                  <c:v>82.222702379999845</c:v>
                </c:pt>
                <c:pt idx="19">
                  <c:v>86.049546759999842</c:v>
                </c:pt>
                <c:pt idx="20">
                  <c:v>103.87007737999963</c:v>
                </c:pt>
                <c:pt idx="21">
                  <c:v>127.64367645999957</c:v>
                </c:pt>
                <c:pt idx="22">
                  <c:v>114.26409830999972</c:v>
                </c:pt>
                <c:pt idx="23">
                  <c:v>140.18939987999934</c:v>
                </c:pt>
                <c:pt idx="24">
                  <c:v>92.224134610000178</c:v>
                </c:pt>
                <c:pt idx="25">
                  <c:v>117.95769441000002</c:v>
                </c:pt>
                <c:pt idx="26">
                  <c:v>176.08072106999938</c:v>
                </c:pt>
                <c:pt idx="27">
                  <c:v>164.02193729999937</c:v>
                </c:pt>
                <c:pt idx="28">
                  <c:v>180.57753618999936</c:v>
                </c:pt>
                <c:pt idx="29">
                  <c:v>181.18118013999924</c:v>
                </c:pt>
                <c:pt idx="30">
                  <c:v>177.01601538999938</c:v>
                </c:pt>
                <c:pt idx="31">
                  <c:v>181.01943862999926</c:v>
                </c:pt>
                <c:pt idx="32">
                  <c:v>177.05946327999979</c:v>
                </c:pt>
                <c:pt idx="33">
                  <c:v>177.33726281999873</c:v>
                </c:pt>
                <c:pt idx="34">
                  <c:v>148.78264264999996</c:v>
                </c:pt>
                <c:pt idx="35">
                  <c:v>172.77354791999949</c:v>
                </c:pt>
                <c:pt idx="36">
                  <c:v>140.14986657000037</c:v>
                </c:pt>
                <c:pt idx="37">
                  <c:v>171.04714120000042</c:v>
                </c:pt>
                <c:pt idx="38">
                  <c:v>192.47882530000032</c:v>
                </c:pt>
                <c:pt idx="39">
                  <c:v>200.58910149000042</c:v>
                </c:pt>
                <c:pt idx="40">
                  <c:v>196.0206234000002</c:v>
                </c:pt>
                <c:pt idx="41">
                  <c:v>212.05299536999962</c:v>
                </c:pt>
                <c:pt idx="42">
                  <c:v>180.89910507000056</c:v>
                </c:pt>
                <c:pt idx="43">
                  <c:v>209.28541550000008</c:v>
                </c:pt>
                <c:pt idx="44">
                  <c:v>208.96127940000008</c:v>
                </c:pt>
                <c:pt idx="45">
                  <c:v>240.69867831999994</c:v>
                </c:pt>
                <c:pt idx="46">
                  <c:v>171.27543197000006</c:v>
                </c:pt>
                <c:pt idx="47">
                  <c:v>183.52949393000051</c:v>
                </c:pt>
                <c:pt idx="48">
                  <c:v>186.22257093999957</c:v>
                </c:pt>
                <c:pt idx="49">
                  <c:v>191.91408052000006</c:v>
                </c:pt>
                <c:pt idx="50">
                  <c:v>227.5449018599999</c:v>
                </c:pt>
                <c:pt idx="51">
                  <c:v>209.28560082999994</c:v>
                </c:pt>
                <c:pt idx="52">
                  <c:v>252.94588694999976</c:v>
                </c:pt>
                <c:pt idx="53">
                  <c:v>234.49723781000057</c:v>
                </c:pt>
                <c:pt idx="54">
                  <c:v>222.14154364000058</c:v>
                </c:pt>
                <c:pt idx="55">
                  <c:v>255.0692593500001</c:v>
                </c:pt>
                <c:pt idx="56">
                  <c:v>223.84943791000018</c:v>
                </c:pt>
                <c:pt idx="57">
                  <c:v>231.01523419000023</c:v>
                </c:pt>
                <c:pt idx="58">
                  <c:v>199.31837497000029</c:v>
                </c:pt>
                <c:pt idx="59">
                  <c:v>189.61308043999975</c:v>
                </c:pt>
                <c:pt idx="60">
                  <c:v>388.02752466000175</c:v>
                </c:pt>
                <c:pt idx="61">
                  <c:v>197.39133615999978</c:v>
                </c:pt>
                <c:pt idx="62">
                  <c:v>229.58523423</c:v>
                </c:pt>
                <c:pt idx="63">
                  <c:v>253.28085014000027</c:v>
                </c:pt>
                <c:pt idx="64">
                  <c:v>244.10768168999934</c:v>
                </c:pt>
                <c:pt idx="65">
                  <c:v>230.4246602399993</c:v>
                </c:pt>
                <c:pt idx="66">
                  <c:v>200.66034658999934</c:v>
                </c:pt>
                <c:pt idx="67">
                  <c:v>241.97729482999955</c:v>
                </c:pt>
                <c:pt idx="68">
                  <c:v>244.01277795999937</c:v>
                </c:pt>
                <c:pt idx="69">
                  <c:v>304.36622387999864</c:v>
                </c:pt>
                <c:pt idx="70">
                  <c:v>199.65085849999969</c:v>
                </c:pt>
                <c:pt idx="71">
                  <c:v>199.27544489999948</c:v>
                </c:pt>
                <c:pt idx="72">
                  <c:v>224.92355312999933</c:v>
                </c:pt>
                <c:pt idx="73">
                  <c:v>255.04317544999918</c:v>
                </c:pt>
                <c:pt idx="74">
                  <c:v>235.01991353000008</c:v>
                </c:pt>
                <c:pt idx="75">
                  <c:v>244.12485161999993</c:v>
                </c:pt>
              </c:numCache>
            </c:numRef>
          </c:val>
          <c:smooth val="1"/>
          <c:extLst>
            <c:ext xmlns:c16="http://schemas.microsoft.com/office/drawing/2014/chart" uri="{C3380CC4-5D6E-409C-BE32-E72D297353CC}">
              <c16:uniqueId val="{00000010-0EA4-43D1-8FD9-66A03F78DA7C}"/>
            </c:ext>
          </c:extLst>
        </c:ser>
        <c:dLbls>
          <c:showLegendKey val="0"/>
          <c:showVal val="0"/>
          <c:showCatName val="0"/>
          <c:showSerName val="0"/>
          <c:showPercent val="0"/>
          <c:showBubbleSize val="0"/>
        </c:dLbls>
        <c:smooth val="0"/>
        <c:axId val="1790987887"/>
        <c:axId val="805954063"/>
      </c:lineChart>
      <c:catAx>
        <c:axId val="1790987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05954063"/>
        <c:crosses val="autoZero"/>
        <c:auto val="1"/>
        <c:lblAlgn val="ctr"/>
        <c:lblOffset val="100"/>
        <c:noMultiLvlLbl val="0"/>
      </c:catAx>
      <c:valAx>
        <c:axId val="805954063"/>
        <c:scaling>
          <c:orientation val="minMax"/>
          <c:min val="10"/>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7909878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ITBMS!TablaDinámica2</c:name>
    <c:fmtId val="41"/>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pivotFmt>
      <c:pivotFmt>
        <c:idx val="4"/>
        <c:spPr>
          <a:solidFill>
            <a:schemeClr val="accent1"/>
          </a:solidFill>
          <a:ln w="28575" cap="rnd">
            <a:solidFill>
              <a:schemeClr val="accent1"/>
            </a:solidFill>
            <a:round/>
          </a:ln>
          <a:effectLst/>
        </c:spPr>
        <c:marker>
          <c:symbol val="none"/>
        </c:marker>
      </c:pivotFmt>
      <c:pivotFmt>
        <c:idx val="5"/>
      </c:pivotFmt>
      <c:pivotFmt>
        <c:idx val="6"/>
        <c:spPr>
          <a:solidFill>
            <a:schemeClr val="accent1"/>
          </a:solidFill>
          <a:ln w="28575" cap="rnd">
            <a:solidFill>
              <a:schemeClr val="accent2"/>
            </a:solidFill>
            <a:round/>
          </a:ln>
          <a:effectLst/>
        </c:spPr>
        <c:marker>
          <c:symbol val="none"/>
        </c:marker>
      </c:pivotFmt>
      <c:pivotFmt>
        <c:idx val="7"/>
      </c:pivotFmt>
      <c:pivotFmt>
        <c:idx val="8"/>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pivotFmt>
      <c:pivotFmt>
        <c:idx val="13"/>
      </c:pivotFmt>
      <c:pivotFmt>
        <c:idx val="14"/>
      </c:pivotFmt>
      <c:pivotFmt>
        <c:idx val="15"/>
      </c:pivotFmt>
      <c:pivotFmt>
        <c:idx val="16"/>
        <c:spPr>
          <a:solidFill>
            <a:schemeClr val="accent1"/>
          </a:solidFill>
          <a:ln w="28575" cap="rnd">
            <a:solidFill>
              <a:srgbClr val="00B050"/>
            </a:solidFill>
            <a:round/>
          </a:ln>
          <a:effectLst/>
        </c:spPr>
        <c:marker>
          <c:symbol val="none"/>
        </c:marker>
      </c:pivotFmt>
      <c:pivotFmt>
        <c:idx val="17"/>
        <c:spPr>
          <a:solidFill>
            <a:schemeClr val="accent1"/>
          </a:solidFill>
          <a:ln w="28575" cap="rnd">
            <a:solidFill>
              <a:srgbClr val="00B050"/>
            </a:solidFill>
            <a:round/>
          </a:ln>
          <a:effectLst/>
        </c:spPr>
        <c:marker>
          <c:symbol val="none"/>
        </c:marker>
      </c:pivotFmt>
      <c:pivotFmt>
        <c:idx val="18"/>
        <c:spPr>
          <a:solidFill>
            <a:schemeClr val="accent1"/>
          </a:solidFill>
          <a:ln w="28575" cap="rnd">
            <a:solidFill>
              <a:srgbClr val="00B050"/>
            </a:solidFill>
            <a:round/>
          </a:ln>
          <a:effectLst/>
        </c:spPr>
        <c:marker>
          <c:symbol val="none"/>
        </c:marker>
      </c:pivotFmt>
      <c:pivotFmt>
        <c:idx val="19"/>
      </c:pivotFmt>
      <c:pivotFmt>
        <c:idx val="20"/>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rgbClr val="00B050"/>
            </a:solidFill>
            <a:round/>
          </a:ln>
          <a:effectLst/>
        </c:spPr>
        <c:marker>
          <c:symbol val="none"/>
        </c:marker>
      </c:pivotFmt>
      <c:pivotFmt>
        <c:idx val="24"/>
        <c:spPr>
          <a:solidFill>
            <a:schemeClr val="accent1"/>
          </a:solidFill>
          <a:ln w="28575" cap="rnd">
            <a:solidFill>
              <a:srgbClr val="00B050"/>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rgbClr val="00B050"/>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rgbClr val="00B050"/>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rgbClr val="00B050"/>
            </a:solidFill>
            <a:round/>
          </a:ln>
          <a:effectLst/>
        </c:spPr>
        <c:marker>
          <c:symbol val="none"/>
        </c:marker>
      </c:pivotFmt>
      <c:pivotFmt>
        <c:idx val="32"/>
        <c:spPr>
          <a:solidFill>
            <a:schemeClr val="accent1"/>
          </a:solidFill>
          <a:ln w="28575" cap="rnd">
            <a:solidFill>
              <a:srgbClr val="00B050"/>
            </a:solidFill>
            <a:round/>
          </a:ln>
          <a:effectLst/>
        </c:spPr>
        <c:marker>
          <c:symbol val="none"/>
        </c:marker>
      </c:pivotFmt>
      <c:pivotFmt>
        <c:idx val="33"/>
      </c:pivotFmt>
      <c:pivotFmt>
        <c:idx val="34"/>
      </c:pivotFmt>
      <c:pivotFmt>
        <c:idx val="35"/>
        <c:spPr>
          <a:solidFill>
            <a:schemeClr val="accent1"/>
          </a:solidFill>
          <a:ln w="28575" cap="rnd">
            <a:solidFill>
              <a:schemeClr val="accent1"/>
            </a:solidFill>
            <a:round/>
          </a:ln>
          <a:effectLst/>
        </c:spPr>
        <c:marker>
          <c:symbol val="none"/>
        </c:marker>
      </c:pivotFmt>
      <c:pivotFmt>
        <c:idx val="36"/>
      </c:pivotFmt>
      <c:pivotFmt>
        <c:idx val="37"/>
      </c:pivotFmt>
      <c:pivotFmt>
        <c:idx val="38"/>
      </c:pivotFmt>
      <c:pivotFmt>
        <c:idx val="39"/>
      </c:pivotFmt>
      <c:pivotFmt>
        <c:idx val="40"/>
        <c:spPr>
          <a:solidFill>
            <a:schemeClr val="accent1"/>
          </a:solidFill>
          <a:ln w="28575" cap="rnd">
            <a:solidFill>
              <a:srgbClr val="00B050"/>
            </a:solidFill>
            <a:round/>
          </a:ln>
          <a:effectLst/>
        </c:spPr>
        <c:marker>
          <c:symbol val="none"/>
        </c:marker>
      </c:pivotFmt>
      <c:pivotFmt>
        <c:idx val="41"/>
      </c:pivotFmt>
      <c:pivotFmt>
        <c:idx val="42"/>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rgbClr val="00B050"/>
            </a:solidFill>
            <a:round/>
          </a:ln>
          <a:effectLst/>
        </c:spPr>
        <c:marker>
          <c:symbol val="none"/>
        </c:marker>
      </c:pivotFmt>
      <c:pivotFmt>
        <c:idx val="52"/>
        <c:spPr>
          <a:solidFill>
            <a:schemeClr val="accent1"/>
          </a:solidFill>
          <a:ln w="28575" cap="rnd">
            <a:solidFill>
              <a:srgbClr val="00B050"/>
            </a:solidFill>
            <a:round/>
          </a:ln>
          <a:effectLst/>
        </c:spPr>
        <c:marker>
          <c:symbol val="none"/>
        </c:marker>
      </c:pivotFmt>
      <c:pivotFmt>
        <c:idx val="53"/>
        <c:spPr>
          <a:solidFill>
            <a:schemeClr val="accent1"/>
          </a:solidFill>
          <a:ln w="28575" cap="rnd">
            <a:solidFill>
              <a:srgbClr val="00B050"/>
            </a:solidFill>
            <a:round/>
          </a:ln>
          <a:effectLst/>
        </c:spPr>
        <c:marker>
          <c:symbol val="none"/>
        </c:marker>
      </c:pivotFmt>
      <c:pivotFmt>
        <c:idx val="54"/>
        <c:spPr>
          <a:solidFill>
            <a:schemeClr val="accent1"/>
          </a:solidFill>
          <a:ln w="28575" cap="rnd">
            <a:solidFill>
              <a:srgbClr val="00B050"/>
            </a:solidFill>
            <a:round/>
          </a:ln>
          <a:effectLst/>
        </c:spPr>
        <c:marker>
          <c:symbol val="none"/>
        </c:marker>
      </c:pivotFmt>
      <c:pivotFmt>
        <c:idx val="55"/>
        <c:spPr>
          <a:solidFill>
            <a:schemeClr val="accent1"/>
          </a:solidFill>
          <a:ln w="28575" cap="rnd">
            <a:solidFill>
              <a:srgbClr val="00B050"/>
            </a:solidFill>
            <a:round/>
          </a:ln>
          <a:effectLst/>
        </c:spPr>
        <c:marker>
          <c:symbol val="none"/>
        </c:marker>
      </c:pivotFmt>
      <c:pivotFmt>
        <c:idx val="56"/>
        <c:spPr>
          <a:solidFill>
            <a:schemeClr val="accent1"/>
          </a:solidFill>
          <a:ln w="28575" cap="rnd">
            <a:solidFill>
              <a:srgbClr val="00B050"/>
            </a:solidFill>
            <a:round/>
          </a:ln>
          <a:effectLst/>
        </c:spPr>
        <c:marker>
          <c:symbol val="none"/>
        </c:marker>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accent1"/>
            </a:solidFill>
            <a:round/>
          </a:ln>
          <a:effectLst/>
        </c:spPr>
        <c:marker>
          <c:symbol val="none"/>
        </c:marker>
      </c:pivotFmt>
      <c:pivotFmt>
        <c:idx val="60"/>
        <c:spPr>
          <a:solidFill>
            <a:schemeClr val="accent1"/>
          </a:solidFill>
          <a:ln w="28575" cap="rnd">
            <a:solidFill>
              <a:schemeClr val="accent1"/>
            </a:solidFill>
            <a:round/>
          </a:ln>
          <a:effectLst/>
        </c:spPr>
        <c:marker>
          <c:symbol val="none"/>
        </c:marker>
      </c:pivotFmt>
      <c:pivotFmt>
        <c:idx val="61"/>
        <c:spPr>
          <a:solidFill>
            <a:schemeClr val="accent1"/>
          </a:solidFill>
          <a:ln w="28575" cap="rnd">
            <a:solidFill>
              <a:schemeClr val="accent1"/>
            </a:solidFill>
            <a:round/>
          </a:ln>
          <a:effectLst/>
        </c:spPr>
        <c:marker>
          <c:symbol val="none"/>
        </c:marker>
      </c:pivotFmt>
      <c:pivotFmt>
        <c:idx val="62"/>
        <c:spPr>
          <a:solidFill>
            <a:schemeClr val="accent1"/>
          </a:solidFill>
          <a:ln w="28575" cap="rnd">
            <a:solidFill>
              <a:schemeClr val="accent1"/>
            </a:solidFill>
            <a:round/>
          </a:ln>
          <a:effectLst/>
        </c:spPr>
        <c:marker>
          <c:symbol val="none"/>
        </c:marker>
      </c:pivotFmt>
      <c:pivotFmt>
        <c:idx val="63"/>
        <c:spPr>
          <a:solidFill>
            <a:schemeClr val="accent1"/>
          </a:solidFill>
          <a:ln w="28575" cap="rnd">
            <a:solidFill>
              <a:schemeClr val="accent1"/>
            </a:solidFill>
            <a:round/>
          </a:ln>
          <a:effectLst/>
        </c:spPr>
        <c:marker>
          <c:symbol val="none"/>
        </c:marker>
      </c:pivotFmt>
      <c:pivotFmt>
        <c:idx val="64"/>
        <c:spPr>
          <a:solidFill>
            <a:schemeClr val="accent1"/>
          </a:solidFill>
          <a:ln w="28575" cap="rnd">
            <a:solidFill>
              <a:srgbClr val="00B05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rgbClr val="00B050"/>
            </a:solidFill>
            <a:round/>
          </a:ln>
          <a:effectLst/>
        </c:spPr>
        <c:marker>
          <c:symbol val="none"/>
        </c:marker>
      </c:pivotFmt>
      <c:pivotFmt>
        <c:idx val="66"/>
        <c:spPr>
          <a:solidFill>
            <a:schemeClr val="accent1"/>
          </a:solidFill>
          <a:ln w="28575" cap="rnd">
            <a:solidFill>
              <a:srgbClr val="00B050"/>
            </a:solidFill>
            <a:round/>
          </a:ln>
          <a:effectLst/>
        </c:spPr>
        <c:marker>
          <c:symbol val="none"/>
        </c:marker>
      </c:pivotFmt>
      <c:pivotFmt>
        <c:idx val="67"/>
        <c:spPr>
          <a:solidFill>
            <a:schemeClr val="accent1"/>
          </a:solidFill>
          <a:ln w="28575" cap="rnd">
            <a:solidFill>
              <a:srgbClr val="00B050"/>
            </a:solidFill>
            <a:round/>
          </a:ln>
          <a:effectLst/>
        </c:spPr>
        <c:marker>
          <c:symbol val="none"/>
        </c:marker>
      </c:pivotFmt>
      <c:pivotFmt>
        <c:idx val="68"/>
        <c:spPr>
          <a:solidFill>
            <a:schemeClr val="accent1"/>
          </a:solidFill>
          <a:ln w="28575" cap="rnd">
            <a:solidFill>
              <a:srgbClr val="00B050"/>
            </a:solidFill>
            <a:round/>
          </a:ln>
          <a:effectLst/>
        </c:spPr>
        <c:marker>
          <c:symbol val="none"/>
        </c:marker>
      </c:pivotFmt>
      <c:pivotFmt>
        <c:idx val="69"/>
        <c:spPr>
          <a:solidFill>
            <a:schemeClr val="accent1"/>
          </a:solidFill>
          <a:ln w="28575" cap="rnd">
            <a:solidFill>
              <a:srgbClr val="00B050"/>
            </a:solidFill>
            <a:round/>
          </a:ln>
          <a:effectLst/>
        </c:spPr>
        <c:marker>
          <c:symbol val="none"/>
        </c:marker>
      </c:pivotFmt>
      <c:pivotFmt>
        <c:idx val="70"/>
        <c:spPr>
          <a:solidFill>
            <a:schemeClr val="accent1"/>
          </a:solidFill>
          <a:ln w="28575" cap="rnd">
            <a:solidFill>
              <a:srgbClr val="00B050"/>
            </a:solidFill>
            <a:round/>
          </a:ln>
          <a:effectLst/>
        </c:spPr>
        <c:marker>
          <c:symbol val="none"/>
        </c:marker>
      </c:pivotFmt>
    </c:pivotFmts>
    <c:plotArea>
      <c:layout>
        <c:manualLayout>
          <c:layoutTarget val="inner"/>
          <c:xMode val="edge"/>
          <c:yMode val="edge"/>
          <c:x val="0.12321480683028144"/>
          <c:y val="3.0303023729848867E-2"/>
          <c:w val="0.84562214364272914"/>
          <c:h val="0.69353795068698065"/>
        </c:manualLayout>
      </c:layout>
      <c:lineChart>
        <c:grouping val="standard"/>
        <c:varyColors val="0"/>
        <c:ser>
          <c:idx val="0"/>
          <c:order val="0"/>
          <c:tx>
            <c:strRef>
              <c:f>'TD ITBMS'!$B$4</c:f>
              <c:strCache>
                <c:ptCount val="1"/>
                <c:pt idx="0">
                  <c:v>ITBMS.</c:v>
                </c:pt>
              </c:strCache>
            </c:strRef>
          </c:tx>
          <c:spPr>
            <a:ln w="28575" cap="rnd">
              <a:solidFill>
                <a:schemeClr val="accent1"/>
              </a:solidFill>
              <a:round/>
            </a:ln>
            <a:effectLst/>
          </c:spPr>
          <c:marker>
            <c:symbol val="none"/>
          </c:marker>
          <c:dPt>
            <c:idx val="0"/>
            <c:marker>
              <c:symbol val="none"/>
            </c:marker>
            <c:bubble3D val="0"/>
            <c:extLst>
              <c:ext xmlns:c16="http://schemas.microsoft.com/office/drawing/2014/chart" uri="{C3380CC4-5D6E-409C-BE32-E72D297353CC}">
                <c16:uniqueId val="{00000000-C5B1-4852-9B15-B22ADB23ECEC}"/>
              </c:ext>
            </c:extLst>
          </c:dPt>
          <c:dPt>
            <c:idx val="3"/>
            <c:marker>
              <c:symbol val="none"/>
            </c:marker>
            <c:bubble3D val="0"/>
            <c:extLst>
              <c:ext xmlns:c16="http://schemas.microsoft.com/office/drawing/2014/chart" uri="{C3380CC4-5D6E-409C-BE32-E72D297353CC}">
                <c16:uniqueId val="{00000001-C5B1-4852-9B15-B22ADB23ECEC}"/>
              </c:ext>
            </c:extLst>
          </c:dPt>
          <c:dPt>
            <c:idx val="11"/>
            <c:marker>
              <c:symbol val="none"/>
            </c:marker>
            <c:bubble3D val="0"/>
            <c:extLst>
              <c:ext xmlns:c16="http://schemas.microsoft.com/office/drawing/2014/chart" uri="{C3380CC4-5D6E-409C-BE32-E72D297353CC}">
                <c16:uniqueId val="{00000002-C5B1-4852-9B15-B22ADB23ECEC}"/>
              </c:ext>
            </c:extLst>
          </c:dPt>
          <c:dPt>
            <c:idx val="24"/>
            <c:marker>
              <c:symbol val="none"/>
            </c:marker>
            <c:bubble3D val="0"/>
            <c:extLst>
              <c:ext xmlns:c16="http://schemas.microsoft.com/office/drawing/2014/chart" uri="{C3380CC4-5D6E-409C-BE32-E72D297353CC}">
                <c16:uniqueId val="{00000003-C5B1-4852-9B15-B22ADB23ECEC}"/>
              </c:ext>
            </c:extLst>
          </c:dPt>
          <c:dPt>
            <c:idx val="35"/>
            <c:marker>
              <c:symbol val="none"/>
            </c:marker>
            <c:bubble3D val="0"/>
            <c:extLst>
              <c:ext xmlns:c16="http://schemas.microsoft.com/office/drawing/2014/chart" uri="{C3380CC4-5D6E-409C-BE32-E72D297353CC}">
                <c16:uniqueId val="{00000004-C5B1-4852-9B15-B22ADB23ECEC}"/>
              </c:ext>
            </c:extLst>
          </c:dPt>
          <c:dPt>
            <c:idx val="48"/>
            <c:marker>
              <c:symbol val="none"/>
            </c:marker>
            <c:bubble3D val="0"/>
            <c:extLst>
              <c:ext xmlns:c16="http://schemas.microsoft.com/office/drawing/2014/chart" uri="{C3380CC4-5D6E-409C-BE32-E72D297353CC}">
                <c16:uniqueId val="{00000005-C5B1-4852-9B15-B22ADB23ECEC}"/>
              </c:ext>
            </c:extLst>
          </c:dPt>
          <c:cat>
            <c:multiLvlStrRef>
              <c:f>'TD ITBMS'!$A$5:$A$113</c:f>
              <c:multiLvlStrCache>
                <c:ptCount val="100"/>
                <c:lvl>
                  <c:pt idx="0">
                    <c:v>ene</c:v>
                  </c:pt>
                  <c:pt idx="1">
                    <c:v>feb</c:v>
                  </c:pt>
                  <c:pt idx="2">
                    <c:v>mar</c:v>
                  </c:pt>
                  <c:pt idx="3">
                    <c:v>abr</c:v>
                  </c:pt>
                  <c:pt idx="4">
                    <c:v>may</c:v>
                  </c:pt>
                  <c:pt idx="5">
                    <c:v>jun</c:v>
                  </c:pt>
                  <c:pt idx="6">
                    <c:v>jul</c:v>
                  </c:pt>
                  <c:pt idx="7">
                    <c:v>ago</c:v>
                  </c:pt>
                  <c:pt idx="8">
                    <c:v>sept</c:v>
                  </c:pt>
                  <c:pt idx="9">
                    <c:v>oct</c:v>
                  </c:pt>
                  <c:pt idx="10">
                    <c:v>nov</c:v>
                  </c:pt>
                  <c:pt idx="11">
                    <c:v>dic</c:v>
                  </c:pt>
                  <c:pt idx="12">
                    <c:v>ene</c:v>
                  </c:pt>
                  <c:pt idx="13">
                    <c:v>feb</c:v>
                  </c:pt>
                  <c:pt idx="14">
                    <c:v>mar</c:v>
                  </c:pt>
                  <c:pt idx="15">
                    <c:v>abr</c:v>
                  </c:pt>
                  <c:pt idx="16">
                    <c:v>may</c:v>
                  </c:pt>
                  <c:pt idx="17">
                    <c:v>jun</c:v>
                  </c:pt>
                  <c:pt idx="18">
                    <c:v>jul</c:v>
                  </c:pt>
                  <c:pt idx="19">
                    <c:v>ago</c:v>
                  </c:pt>
                  <c:pt idx="20">
                    <c:v>sept</c:v>
                  </c:pt>
                  <c:pt idx="21">
                    <c:v>oct</c:v>
                  </c:pt>
                  <c:pt idx="22">
                    <c:v>nov</c:v>
                  </c:pt>
                  <c:pt idx="23">
                    <c:v>dic</c:v>
                  </c:pt>
                  <c:pt idx="24">
                    <c:v>ene</c:v>
                  </c:pt>
                  <c:pt idx="25">
                    <c:v>feb</c:v>
                  </c:pt>
                  <c:pt idx="26">
                    <c:v>mar</c:v>
                  </c:pt>
                  <c:pt idx="27">
                    <c:v>abr</c:v>
                  </c:pt>
                  <c:pt idx="28">
                    <c:v>may</c:v>
                  </c:pt>
                  <c:pt idx="29">
                    <c:v>jun</c:v>
                  </c:pt>
                  <c:pt idx="30">
                    <c:v>jul</c:v>
                  </c:pt>
                  <c:pt idx="31">
                    <c:v>ago</c:v>
                  </c:pt>
                  <c:pt idx="32">
                    <c:v>sept</c:v>
                  </c:pt>
                  <c:pt idx="33">
                    <c:v>oct</c:v>
                  </c:pt>
                  <c:pt idx="34">
                    <c:v>nov</c:v>
                  </c:pt>
                  <c:pt idx="35">
                    <c:v>dic</c:v>
                  </c:pt>
                  <c:pt idx="36">
                    <c:v>ene</c:v>
                  </c:pt>
                  <c:pt idx="37">
                    <c:v>feb</c:v>
                  </c:pt>
                  <c:pt idx="38">
                    <c:v>mar</c:v>
                  </c:pt>
                  <c:pt idx="39">
                    <c:v>abr</c:v>
                  </c:pt>
                  <c:pt idx="40">
                    <c:v>may</c:v>
                  </c:pt>
                  <c:pt idx="41">
                    <c:v>jun</c:v>
                  </c:pt>
                  <c:pt idx="42">
                    <c:v>jul</c:v>
                  </c:pt>
                  <c:pt idx="43">
                    <c:v>ago</c:v>
                  </c:pt>
                  <c:pt idx="44">
                    <c:v>sept</c:v>
                  </c:pt>
                  <c:pt idx="45">
                    <c:v>oct</c:v>
                  </c:pt>
                  <c:pt idx="46">
                    <c:v>nov</c:v>
                  </c:pt>
                  <c:pt idx="47">
                    <c:v>dic</c:v>
                  </c:pt>
                  <c:pt idx="48">
                    <c:v>ene</c:v>
                  </c:pt>
                  <c:pt idx="49">
                    <c:v>feb</c:v>
                  </c:pt>
                  <c:pt idx="50">
                    <c:v>mar</c:v>
                  </c:pt>
                  <c:pt idx="51">
                    <c:v>abr</c:v>
                  </c:pt>
                  <c:pt idx="52">
                    <c:v>may</c:v>
                  </c:pt>
                  <c:pt idx="53">
                    <c:v>jun</c:v>
                  </c:pt>
                  <c:pt idx="54">
                    <c:v>jul</c:v>
                  </c:pt>
                  <c:pt idx="55">
                    <c:v>ago</c:v>
                  </c:pt>
                  <c:pt idx="56">
                    <c:v>sept</c:v>
                  </c:pt>
                  <c:pt idx="57">
                    <c:v>oct</c:v>
                  </c:pt>
                  <c:pt idx="58">
                    <c:v>nov</c:v>
                  </c:pt>
                  <c:pt idx="59">
                    <c:v>dic</c:v>
                  </c:pt>
                  <c:pt idx="60">
                    <c:v>ene</c:v>
                  </c:pt>
                  <c:pt idx="61">
                    <c:v>feb</c:v>
                  </c:pt>
                  <c:pt idx="62">
                    <c:v>mar</c:v>
                  </c:pt>
                  <c:pt idx="63">
                    <c:v>abr</c:v>
                  </c:pt>
                  <c:pt idx="64">
                    <c:v>may</c:v>
                  </c:pt>
                  <c:pt idx="65">
                    <c:v>jun</c:v>
                  </c:pt>
                  <c:pt idx="66">
                    <c:v>jul</c:v>
                  </c:pt>
                  <c:pt idx="67">
                    <c:v>ago</c:v>
                  </c:pt>
                  <c:pt idx="68">
                    <c:v>sept</c:v>
                  </c:pt>
                  <c:pt idx="69">
                    <c:v>oct</c:v>
                  </c:pt>
                  <c:pt idx="70">
                    <c:v>nov</c:v>
                  </c:pt>
                  <c:pt idx="71">
                    <c:v>dic</c:v>
                  </c:pt>
                  <c:pt idx="72">
                    <c:v>ene</c:v>
                  </c:pt>
                  <c:pt idx="73">
                    <c:v>feb</c:v>
                  </c:pt>
                  <c:pt idx="74">
                    <c:v>mar</c:v>
                  </c:pt>
                  <c:pt idx="75">
                    <c:v>abr</c:v>
                  </c:pt>
                  <c:pt idx="76">
                    <c:v>may</c:v>
                  </c:pt>
                  <c:pt idx="77">
                    <c:v>jun</c:v>
                  </c:pt>
                  <c:pt idx="78">
                    <c:v>jul</c:v>
                  </c:pt>
                  <c:pt idx="79">
                    <c:v>ago</c:v>
                  </c:pt>
                  <c:pt idx="80">
                    <c:v>sept</c:v>
                  </c:pt>
                  <c:pt idx="81">
                    <c:v>oct</c:v>
                  </c:pt>
                  <c:pt idx="82">
                    <c:v>nov</c:v>
                  </c:pt>
                  <c:pt idx="83">
                    <c:v>dic</c:v>
                  </c:pt>
                  <c:pt idx="84">
                    <c:v>ene</c:v>
                  </c:pt>
                  <c:pt idx="85">
                    <c:v>feb</c:v>
                  </c:pt>
                  <c:pt idx="86">
                    <c:v>mar</c:v>
                  </c:pt>
                  <c:pt idx="87">
                    <c:v>abr</c:v>
                  </c:pt>
                  <c:pt idx="88">
                    <c:v>may</c:v>
                  </c:pt>
                  <c:pt idx="89">
                    <c:v>jun</c:v>
                  </c:pt>
                  <c:pt idx="90">
                    <c:v>jul</c:v>
                  </c:pt>
                  <c:pt idx="91">
                    <c:v>ago</c:v>
                  </c:pt>
                  <c:pt idx="92">
                    <c:v>sept</c:v>
                  </c:pt>
                  <c:pt idx="93">
                    <c:v>oct</c:v>
                  </c:pt>
                  <c:pt idx="94">
                    <c:v>nov</c:v>
                  </c:pt>
                  <c:pt idx="95">
                    <c:v>dic</c:v>
                  </c:pt>
                  <c:pt idx="96">
                    <c:v>ene</c:v>
                  </c:pt>
                  <c:pt idx="97">
                    <c:v>feb</c:v>
                  </c:pt>
                  <c:pt idx="98">
                    <c:v>mar</c:v>
                  </c:pt>
                  <c:pt idx="99">
                    <c:v>abr</c:v>
                  </c:pt>
                </c:lvl>
                <c:lvl>
                  <c:pt idx="0">
                    <c:v>2017</c:v>
                  </c:pt>
                  <c:pt idx="12">
                    <c:v>2018</c:v>
                  </c:pt>
                  <c:pt idx="24">
                    <c:v>2019</c:v>
                  </c:pt>
                  <c:pt idx="36">
                    <c:v>2020</c:v>
                  </c:pt>
                  <c:pt idx="48">
                    <c:v>2021</c:v>
                  </c:pt>
                  <c:pt idx="60">
                    <c:v>2022</c:v>
                  </c:pt>
                  <c:pt idx="72">
                    <c:v>2023</c:v>
                  </c:pt>
                  <c:pt idx="84">
                    <c:v>2024</c:v>
                  </c:pt>
                  <c:pt idx="96">
                    <c:v>2025</c:v>
                  </c:pt>
                </c:lvl>
              </c:multiLvlStrCache>
            </c:multiLvlStrRef>
          </c:cat>
          <c:val>
            <c:numRef>
              <c:f>'TD ITBMS'!$B$5:$B$113</c:f>
              <c:numCache>
                <c:formatCode>General</c:formatCode>
                <c:ptCount val="100"/>
                <c:pt idx="0">
                  <c:v>108375.602</c:v>
                </c:pt>
                <c:pt idx="1">
                  <c:v>70504.728000000003</c:v>
                </c:pt>
                <c:pt idx="2">
                  <c:v>71558.085999999996</c:v>
                </c:pt>
                <c:pt idx="3">
                  <c:v>98507.402090000003</c:v>
                </c:pt>
                <c:pt idx="4">
                  <c:v>76981.136499999993</c:v>
                </c:pt>
                <c:pt idx="5">
                  <c:v>82607.886879999991</c:v>
                </c:pt>
                <c:pt idx="6">
                  <c:v>84683.087</c:v>
                </c:pt>
                <c:pt idx="7">
                  <c:v>78577.483999999997</c:v>
                </c:pt>
                <c:pt idx="8">
                  <c:v>75992.959000000003</c:v>
                </c:pt>
                <c:pt idx="9">
                  <c:v>72188.328099999999</c:v>
                </c:pt>
                <c:pt idx="10">
                  <c:v>70298.922930000001</c:v>
                </c:pt>
                <c:pt idx="11">
                  <c:v>92834.041559999998</c:v>
                </c:pt>
                <c:pt idx="12">
                  <c:v>99226.675000000003</c:v>
                </c:pt>
                <c:pt idx="13">
                  <c:v>69373.752999999997</c:v>
                </c:pt>
                <c:pt idx="14">
                  <c:v>72666.438999999998</c:v>
                </c:pt>
                <c:pt idx="15">
                  <c:v>79423.774999999994</c:v>
                </c:pt>
                <c:pt idx="16">
                  <c:v>79368.284</c:v>
                </c:pt>
                <c:pt idx="17">
                  <c:v>70040.494000000006</c:v>
                </c:pt>
                <c:pt idx="18">
                  <c:v>71604.301000000007</c:v>
                </c:pt>
                <c:pt idx="19">
                  <c:v>70646.16</c:v>
                </c:pt>
                <c:pt idx="20">
                  <c:v>73440.182249999998</c:v>
                </c:pt>
                <c:pt idx="21">
                  <c:v>71907.111969999998</c:v>
                </c:pt>
                <c:pt idx="22">
                  <c:v>74163.768830000001</c:v>
                </c:pt>
                <c:pt idx="23">
                  <c:v>130276.83342</c:v>
                </c:pt>
                <c:pt idx="24">
                  <c:v>101117.53784999999</c:v>
                </c:pt>
                <c:pt idx="25">
                  <c:v>73714.388800000001</c:v>
                </c:pt>
                <c:pt idx="26">
                  <c:v>69708</c:v>
                </c:pt>
                <c:pt idx="27">
                  <c:v>99258.998000000007</c:v>
                </c:pt>
                <c:pt idx="28">
                  <c:v>78919.895000000004</c:v>
                </c:pt>
                <c:pt idx="29">
                  <c:v>77789.705950000003</c:v>
                </c:pt>
                <c:pt idx="30">
                  <c:v>73325.686170000001</c:v>
                </c:pt>
                <c:pt idx="31">
                  <c:v>72116.402989999988</c:v>
                </c:pt>
                <c:pt idx="32">
                  <c:v>75425.19954999999</c:v>
                </c:pt>
                <c:pt idx="33">
                  <c:v>70075.954590000008</c:v>
                </c:pt>
                <c:pt idx="34">
                  <c:v>74989.668819999992</c:v>
                </c:pt>
                <c:pt idx="35">
                  <c:v>112164.21663</c:v>
                </c:pt>
                <c:pt idx="36">
                  <c:v>93122.902000000002</c:v>
                </c:pt>
                <c:pt idx="37">
                  <c:v>68533.966899999999</c:v>
                </c:pt>
                <c:pt idx="38">
                  <c:v>57662.485079999999</c:v>
                </c:pt>
                <c:pt idx="39">
                  <c:v>31629.591100000001</c:v>
                </c:pt>
                <c:pt idx="40">
                  <c:v>21893.854090000001</c:v>
                </c:pt>
                <c:pt idx="41">
                  <c:v>25636.183990000001</c:v>
                </c:pt>
                <c:pt idx="42">
                  <c:v>55604.699810000006</c:v>
                </c:pt>
                <c:pt idx="43">
                  <c:v>37630.59865</c:v>
                </c:pt>
                <c:pt idx="44">
                  <c:v>38802.179579999996</c:v>
                </c:pt>
                <c:pt idx="45">
                  <c:v>44504.880480000007</c:v>
                </c:pt>
                <c:pt idx="46">
                  <c:v>49944.721440000001</c:v>
                </c:pt>
                <c:pt idx="47">
                  <c:v>96071.492099999989</c:v>
                </c:pt>
                <c:pt idx="48">
                  <c:v>30123</c:v>
                </c:pt>
                <c:pt idx="49">
                  <c:v>46233</c:v>
                </c:pt>
                <c:pt idx="50">
                  <c:v>50510</c:v>
                </c:pt>
                <c:pt idx="51">
                  <c:v>61605</c:v>
                </c:pt>
                <c:pt idx="52">
                  <c:v>57939.943129999992</c:v>
                </c:pt>
                <c:pt idx="53">
                  <c:v>54886.935409999998</c:v>
                </c:pt>
                <c:pt idx="54">
                  <c:v>57589.702469999997</c:v>
                </c:pt>
                <c:pt idx="55">
                  <c:v>60637.554989999997</c:v>
                </c:pt>
                <c:pt idx="56">
                  <c:v>57601.395149999997</c:v>
                </c:pt>
                <c:pt idx="57">
                  <c:v>61134.078750000001</c:v>
                </c:pt>
                <c:pt idx="58">
                  <c:v>61104.517099999997</c:v>
                </c:pt>
                <c:pt idx="59">
                  <c:v>66567.503589999993</c:v>
                </c:pt>
                <c:pt idx="60">
                  <c:v>85882.525880000001</c:v>
                </c:pt>
                <c:pt idx="61">
                  <c:v>68022.146659999999</c:v>
                </c:pt>
                <c:pt idx="62">
                  <c:v>59522.032159999995</c:v>
                </c:pt>
                <c:pt idx="63">
                  <c:v>64624</c:v>
                </c:pt>
                <c:pt idx="64">
                  <c:v>60509.143480000006</c:v>
                </c:pt>
                <c:pt idx="65">
                  <c:v>78775.005839999998</c:v>
                </c:pt>
                <c:pt idx="66">
                  <c:v>64032.36017</c:v>
                </c:pt>
                <c:pt idx="67">
                  <c:v>59365.226210000001</c:v>
                </c:pt>
                <c:pt idx="68">
                  <c:v>66043.09448</c:v>
                </c:pt>
                <c:pt idx="69">
                  <c:v>66562.389070000005</c:v>
                </c:pt>
                <c:pt idx="70">
                  <c:v>65859.680619999999</c:v>
                </c:pt>
                <c:pt idx="71">
                  <c:v>125854.07559000001</c:v>
                </c:pt>
                <c:pt idx="72">
                  <c:v>45943.558080000003</c:v>
                </c:pt>
                <c:pt idx="73">
                  <c:v>69161.928450000007</c:v>
                </c:pt>
                <c:pt idx="74">
                  <c:v>69936.720819999988</c:v>
                </c:pt>
                <c:pt idx="75">
                  <c:v>77794.200679999994</c:v>
                </c:pt>
                <c:pt idx="76">
                  <c:v>86450.925420000014</c:v>
                </c:pt>
                <c:pt idx="77">
                  <c:v>76016.701690000016</c:v>
                </c:pt>
                <c:pt idx="78">
                  <c:v>78296.471810000003</c:v>
                </c:pt>
                <c:pt idx="79">
                  <c:v>73180.550990000003</c:v>
                </c:pt>
                <c:pt idx="80">
                  <c:v>76758.245280000003</c:v>
                </c:pt>
                <c:pt idx="81">
                  <c:v>75282.785540000012</c:v>
                </c:pt>
                <c:pt idx="82">
                  <c:v>76716.782359999997</c:v>
                </c:pt>
                <c:pt idx="83">
                  <c:v>74436.136450000005</c:v>
                </c:pt>
                <c:pt idx="84">
                  <c:v>108623.01378000001</c:v>
                </c:pt>
                <c:pt idx="85">
                  <c:v>70029.457670000003</c:v>
                </c:pt>
                <c:pt idx="86">
                  <c:v>68758.616670000003</c:v>
                </c:pt>
                <c:pt idx="87">
                  <c:v>73539.988620000004</c:v>
                </c:pt>
                <c:pt idx="88">
                  <c:v>75359.382110000006</c:v>
                </c:pt>
                <c:pt idx="89">
                  <c:v>71902.987309999997</c:v>
                </c:pt>
                <c:pt idx="90">
                  <c:v>68290.218159999989</c:v>
                </c:pt>
                <c:pt idx="91">
                  <c:v>68293.192340000009</c:v>
                </c:pt>
                <c:pt idx="92">
                  <c:v>71256.271340000007</c:v>
                </c:pt>
                <c:pt idx="93">
                  <c:v>69721.454949999999</c:v>
                </c:pt>
                <c:pt idx="94">
                  <c:v>73478.278909999994</c:v>
                </c:pt>
                <c:pt idx="95">
                  <c:v>78594.74725</c:v>
                </c:pt>
                <c:pt idx="96">
                  <c:v>99699.304069999998</c:v>
                </c:pt>
                <c:pt idx="97">
                  <c:v>71714.679069999998</c:v>
                </c:pt>
                <c:pt idx="98">
                  <c:v>69176.344970000006</c:v>
                </c:pt>
                <c:pt idx="99">
                  <c:v>72667.778470000005</c:v>
                </c:pt>
              </c:numCache>
            </c:numRef>
          </c:val>
          <c:smooth val="1"/>
          <c:extLst>
            <c:ext xmlns:c16="http://schemas.microsoft.com/office/drawing/2014/chart" uri="{C3380CC4-5D6E-409C-BE32-E72D297353CC}">
              <c16:uniqueId val="{00000006-C5B1-4852-9B15-B22ADB23ECEC}"/>
            </c:ext>
          </c:extLst>
        </c:ser>
        <c:ser>
          <c:idx val="1"/>
          <c:order val="1"/>
          <c:tx>
            <c:strRef>
              <c:f>'TD ITBMS'!$C$4</c:f>
              <c:strCache>
                <c:ptCount val="1"/>
                <c:pt idx="0">
                  <c:v>ISC</c:v>
                </c:pt>
              </c:strCache>
            </c:strRef>
          </c:tx>
          <c:spPr>
            <a:ln w="28575" cap="rnd">
              <a:solidFill>
                <a:srgbClr val="00B050"/>
              </a:solidFill>
              <a:round/>
            </a:ln>
            <a:effectLst/>
          </c:spPr>
          <c:marker>
            <c:symbol val="none"/>
          </c:marker>
          <c:dPt>
            <c:idx val="0"/>
            <c:marker>
              <c:symbol val="none"/>
            </c:marker>
            <c:bubble3D val="0"/>
            <c:extLst>
              <c:ext xmlns:c16="http://schemas.microsoft.com/office/drawing/2014/chart" uri="{C3380CC4-5D6E-409C-BE32-E72D297353CC}">
                <c16:uniqueId val="{00000007-C5B1-4852-9B15-B22ADB23ECEC}"/>
              </c:ext>
            </c:extLst>
          </c:dPt>
          <c:dPt>
            <c:idx val="3"/>
            <c:marker>
              <c:symbol val="none"/>
            </c:marker>
            <c:bubble3D val="0"/>
            <c:extLst>
              <c:ext xmlns:c16="http://schemas.microsoft.com/office/drawing/2014/chart" uri="{C3380CC4-5D6E-409C-BE32-E72D297353CC}">
                <c16:uniqueId val="{00000008-C5B1-4852-9B15-B22ADB23ECEC}"/>
              </c:ext>
            </c:extLst>
          </c:dPt>
          <c:dPt>
            <c:idx val="11"/>
            <c:marker>
              <c:symbol val="none"/>
            </c:marker>
            <c:bubble3D val="0"/>
            <c:extLst>
              <c:ext xmlns:c16="http://schemas.microsoft.com/office/drawing/2014/chart" uri="{C3380CC4-5D6E-409C-BE32-E72D297353CC}">
                <c16:uniqueId val="{00000009-C5B1-4852-9B15-B22ADB23ECEC}"/>
              </c:ext>
            </c:extLst>
          </c:dPt>
          <c:dPt>
            <c:idx val="24"/>
            <c:marker>
              <c:symbol val="none"/>
            </c:marker>
            <c:bubble3D val="0"/>
            <c:extLst>
              <c:ext xmlns:c16="http://schemas.microsoft.com/office/drawing/2014/chart" uri="{C3380CC4-5D6E-409C-BE32-E72D297353CC}">
                <c16:uniqueId val="{0000000A-C5B1-4852-9B15-B22ADB23ECEC}"/>
              </c:ext>
            </c:extLst>
          </c:dPt>
          <c:dPt>
            <c:idx val="35"/>
            <c:marker>
              <c:symbol val="none"/>
            </c:marker>
            <c:bubble3D val="0"/>
            <c:extLst>
              <c:ext xmlns:c16="http://schemas.microsoft.com/office/drawing/2014/chart" uri="{C3380CC4-5D6E-409C-BE32-E72D297353CC}">
                <c16:uniqueId val="{0000000B-C5B1-4852-9B15-B22ADB23ECEC}"/>
              </c:ext>
            </c:extLst>
          </c:dPt>
          <c:dPt>
            <c:idx val="48"/>
            <c:marker>
              <c:symbol val="none"/>
            </c:marker>
            <c:bubble3D val="0"/>
            <c:extLst>
              <c:ext xmlns:c16="http://schemas.microsoft.com/office/drawing/2014/chart" uri="{C3380CC4-5D6E-409C-BE32-E72D297353CC}">
                <c16:uniqueId val="{0000000C-C5B1-4852-9B15-B22ADB23ECEC}"/>
              </c:ext>
            </c:extLst>
          </c:dPt>
          <c:cat>
            <c:multiLvlStrRef>
              <c:f>'TD ITBMS'!$A$5:$A$113</c:f>
              <c:multiLvlStrCache>
                <c:ptCount val="100"/>
                <c:lvl>
                  <c:pt idx="0">
                    <c:v>ene</c:v>
                  </c:pt>
                  <c:pt idx="1">
                    <c:v>feb</c:v>
                  </c:pt>
                  <c:pt idx="2">
                    <c:v>mar</c:v>
                  </c:pt>
                  <c:pt idx="3">
                    <c:v>abr</c:v>
                  </c:pt>
                  <c:pt idx="4">
                    <c:v>may</c:v>
                  </c:pt>
                  <c:pt idx="5">
                    <c:v>jun</c:v>
                  </c:pt>
                  <c:pt idx="6">
                    <c:v>jul</c:v>
                  </c:pt>
                  <c:pt idx="7">
                    <c:v>ago</c:v>
                  </c:pt>
                  <c:pt idx="8">
                    <c:v>sept</c:v>
                  </c:pt>
                  <c:pt idx="9">
                    <c:v>oct</c:v>
                  </c:pt>
                  <c:pt idx="10">
                    <c:v>nov</c:v>
                  </c:pt>
                  <c:pt idx="11">
                    <c:v>dic</c:v>
                  </c:pt>
                  <c:pt idx="12">
                    <c:v>ene</c:v>
                  </c:pt>
                  <c:pt idx="13">
                    <c:v>feb</c:v>
                  </c:pt>
                  <c:pt idx="14">
                    <c:v>mar</c:v>
                  </c:pt>
                  <c:pt idx="15">
                    <c:v>abr</c:v>
                  </c:pt>
                  <c:pt idx="16">
                    <c:v>may</c:v>
                  </c:pt>
                  <c:pt idx="17">
                    <c:v>jun</c:v>
                  </c:pt>
                  <c:pt idx="18">
                    <c:v>jul</c:v>
                  </c:pt>
                  <c:pt idx="19">
                    <c:v>ago</c:v>
                  </c:pt>
                  <c:pt idx="20">
                    <c:v>sept</c:v>
                  </c:pt>
                  <c:pt idx="21">
                    <c:v>oct</c:v>
                  </c:pt>
                  <c:pt idx="22">
                    <c:v>nov</c:v>
                  </c:pt>
                  <c:pt idx="23">
                    <c:v>dic</c:v>
                  </c:pt>
                  <c:pt idx="24">
                    <c:v>ene</c:v>
                  </c:pt>
                  <c:pt idx="25">
                    <c:v>feb</c:v>
                  </c:pt>
                  <c:pt idx="26">
                    <c:v>mar</c:v>
                  </c:pt>
                  <c:pt idx="27">
                    <c:v>abr</c:v>
                  </c:pt>
                  <c:pt idx="28">
                    <c:v>may</c:v>
                  </c:pt>
                  <c:pt idx="29">
                    <c:v>jun</c:v>
                  </c:pt>
                  <c:pt idx="30">
                    <c:v>jul</c:v>
                  </c:pt>
                  <c:pt idx="31">
                    <c:v>ago</c:v>
                  </c:pt>
                  <c:pt idx="32">
                    <c:v>sept</c:v>
                  </c:pt>
                  <c:pt idx="33">
                    <c:v>oct</c:v>
                  </c:pt>
                  <c:pt idx="34">
                    <c:v>nov</c:v>
                  </c:pt>
                  <c:pt idx="35">
                    <c:v>dic</c:v>
                  </c:pt>
                  <c:pt idx="36">
                    <c:v>ene</c:v>
                  </c:pt>
                  <c:pt idx="37">
                    <c:v>feb</c:v>
                  </c:pt>
                  <c:pt idx="38">
                    <c:v>mar</c:v>
                  </c:pt>
                  <c:pt idx="39">
                    <c:v>abr</c:v>
                  </c:pt>
                  <c:pt idx="40">
                    <c:v>may</c:v>
                  </c:pt>
                  <c:pt idx="41">
                    <c:v>jun</c:v>
                  </c:pt>
                  <c:pt idx="42">
                    <c:v>jul</c:v>
                  </c:pt>
                  <c:pt idx="43">
                    <c:v>ago</c:v>
                  </c:pt>
                  <c:pt idx="44">
                    <c:v>sept</c:v>
                  </c:pt>
                  <c:pt idx="45">
                    <c:v>oct</c:v>
                  </c:pt>
                  <c:pt idx="46">
                    <c:v>nov</c:v>
                  </c:pt>
                  <c:pt idx="47">
                    <c:v>dic</c:v>
                  </c:pt>
                  <c:pt idx="48">
                    <c:v>ene</c:v>
                  </c:pt>
                  <c:pt idx="49">
                    <c:v>feb</c:v>
                  </c:pt>
                  <c:pt idx="50">
                    <c:v>mar</c:v>
                  </c:pt>
                  <c:pt idx="51">
                    <c:v>abr</c:v>
                  </c:pt>
                  <c:pt idx="52">
                    <c:v>may</c:v>
                  </c:pt>
                  <c:pt idx="53">
                    <c:v>jun</c:v>
                  </c:pt>
                  <c:pt idx="54">
                    <c:v>jul</c:v>
                  </c:pt>
                  <c:pt idx="55">
                    <c:v>ago</c:v>
                  </c:pt>
                  <c:pt idx="56">
                    <c:v>sept</c:v>
                  </c:pt>
                  <c:pt idx="57">
                    <c:v>oct</c:v>
                  </c:pt>
                  <c:pt idx="58">
                    <c:v>nov</c:v>
                  </c:pt>
                  <c:pt idx="59">
                    <c:v>dic</c:v>
                  </c:pt>
                  <c:pt idx="60">
                    <c:v>ene</c:v>
                  </c:pt>
                  <c:pt idx="61">
                    <c:v>feb</c:v>
                  </c:pt>
                  <c:pt idx="62">
                    <c:v>mar</c:v>
                  </c:pt>
                  <c:pt idx="63">
                    <c:v>abr</c:v>
                  </c:pt>
                  <c:pt idx="64">
                    <c:v>may</c:v>
                  </c:pt>
                  <c:pt idx="65">
                    <c:v>jun</c:v>
                  </c:pt>
                  <c:pt idx="66">
                    <c:v>jul</c:v>
                  </c:pt>
                  <c:pt idx="67">
                    <c:v>ago</c:v>
                  </c:pt>
                  <c:pt idx="68">
                    <c:v>sept</c:v>
                  </c:pt>
                  <c:pt idx="69">
                    <c:v>oct</c:v>
                  </c:pt>
                  <c:pt idx="70">
                    <c:v>nov</c:v>
                  </c:pt>
                  <c:pt idx="71">
                    <c:v>dic</c:v>
                  </c:pt>
                  <c:pt idx="72">
                    <c:v>ene</c:v>
                  </c:pt>
                  <c:pt idx="73">
                    <c:v>feb</c:v>
                  </c:pt>
                  <c:pt idx="74">
                    <c:v>mar</c:v>
                  </c:pt>
                  <c:pt idx="75">
                    <c:v>abr</c:v>
                  </c:pt>
                  <c:pt idx="76">
                    <c:v>may</c:v>
                  </c:pt>
                  <c:pt idx="77">
                    <c:v>jun</c:v>
                  </c:pt>
                  <c:pt idx="78">
                    <c:v>jul</c:v>
                  </c:pt>
                  <c:pt idx="79">
                    <c:v>ago</c:v>
                  </c:pt>
                  <c:pt idx="80">
                    <c:v>sept</c:v>
                  </c:pt>
                  <c:pt idx="81">
                    <c:v>oct</c:v>
                  </c:pt>
                  <c:pt idx="82">
                    <c:v>nov</c:v>
                  </c:pt>
                  <c:pt idx="83">
                    <c:v>dic</c:v>
                  </c:pt>
                  <c:pt idx="84">
                    <c:v>ene</c:v>
                  </c:pt>
                  <c:pt idx="85">
                    <c:v>feb</c:v>
                  </c:pt>
                  <c:pt idx="86">
                    <c:v>mar</c:v>
                  </c:pt>
                  <c:pt idx="87">
                    <c:v>abr</c:v>
                  </c:pt>
                  <c:pt idx="88">
                    <c:v>may</c:v>
                  </c:pt>
                  <c:pt idx="89">
                    <c:v>jun</c:v>
                  </c:pt>
                  <c:pt idx="90">
                    <c:v>jul</c:v>
                  </c:pt>
                  <c:pt idx="91">
                    <c:v>ago</c:v>
                  </c:pt>
                  <c:pt idx="92">
                    <c:v>sept</c:v>
                  </c:pt>
                  <c:pt idx="93">
                    <c:v>oct</c:v>
                  </c:pt>
                  <c:pt idx="94">
                    <c:v>nov</c:v>
                  </c:pt>
                  <c:pt idx="95">
                    <c:v>dic</c:v>
                  </c:pt>
                  <c:pt idx="96">
                    <c:v>ene</c:v>
                  </c:pt>
                  <c:pt idx="97">
                    <c:v>feb</c:v>
                  </c:pt>
                  <c:pt idx="98">
                    <c:v>mar</c:v>
                  </c:pt>
                  <c:pt idx="99">
                    <c:v>abr</c:v>
                  </c:pt>
                </c:lvl>
                <c:lvl>
                  <c:pt idx="0">
                    <c:v>2017</c:v>
                  </c:pt>
                  <c:pt idx="12">
                    <c:v>2018</c:v>
                  </c:pt>
                  <c:pt idx="24">
                    <c:v>2019</c:v>
                  </c:pt>
                  <c:pt idx="36">
                    <c:v>2020</c:v>
                  </c:pt>
                  <c:pt idx="48">
                    <c:v>2021</c:v>
                  </c:pt>
                  <c:pt idx="60">
                    <c:v>2022</c:v>
                  </c:pt>
                  <c:pt idx="72">
                    <c:v>2023</c:v>
                  </c:pt>
                  <c:pt idx="84">
                    <c:v>2024</c:v>
                  </c:pt>
                  <c:pt idx="96">
                    <c:v>2025</c:v>
                  </c:pt>
                </c:lvl>
              </c:multiLvlStrCache>
            </c:multiLvlStrRef>
          </c:cat>
          <c:val>
            <c:numRef>
              <c:f>'TD ITBMS'!$C$5:$C$113</c:f>
              <c:numCache>
                <c:formatCode>General</c:formatCode>
                <c:ptCount val="100"/>
                <c:pt idx="0">
                  <c:v>46449.499000000003</c:v>
                </c:pt>
                <c:pt idx="1">
                  <c:v>50953.49</c:v>
                </c:pt>
                <c:pt idx="2">
                  <c:v>46320.77</c:v>
                </c:pt>
                <c:pt idx="3">
                  <c:v>48068.805340000006</c:v>
                </c:pt>
                <c:pt idx="4">
                  <c:v>52550.895789999995</c:v>
                </c:pt>
                <c:pt idx="5">
                  <c:v>47116.55661</c:v>
                </c:pt>
                <c:pt idx="6">
                  <c:v>46795.190999999999</c:v>
                </c:pt>
                <c:pt idx="7">
                  <c:v>49930.508000000002</c:v>
                </c:pt>
                <c:pt idx="8">
                  <c:v>46544.449000000001</c:v>
                </c:pt>
                <c:pt idx="9">
                  <c:v>52417.375500000002</c:v>
                </c:pt>
                <c:pt idx="10">
                  <c:v>43070.920819999999</c:v>
                </c:pt>
                <c:pt idx="11">
                  <c:v>41886.259489999997</c:v>
                </c:pt>
                <c:pt idx="12">
                  <c:v>47903.377129999993</c:v>
                </c:pt>
                <c:pt idx="13">
                  <c:v>44940.539619999996</c:v>
                </c:pt>
                <c:pt idx="14">
                  <c:v>48548.958909999994</c:v>
                </c:pt>
                <c:pt idx="15">
                  <c:v>43852.345260000002</c:v>
                </c:pt>
                <c:pt idx="16">
                  <c:v>51810.178999999996</c:v>
                </c:pt>
                <c:pt idx="17">
                  <c:v>43107.002</c:v>
                </c:pt>
                <c:pt idx="18">
                  <c:v>45993.932810000006</c:v>
                </c:pt>
                <c:pt idx="19">
                  <c:v>43080.374279999996</c:v>
                </c:pt>
                <c:pt idx="20">
                  <c:v>42176.634400000003</c:v>
                </c:pt>
                <c:pt idx="21">
                  <c:v>44330.322129999993</c:v>
                </c:pt>
                <c:pt idx="22">
                  <c:v>48688.121679999989</c:v>
                </c:pt>
                <c:pt idx="23">
                  <c:v>56610.762060000052</c:v>
                </c:pt>
                <c:pt idx="24">
                  <c:v>47964.84736</c:v>
                </c:pt>
                <c:pt idx="25">
                  <c:v>44513.867849999995</c:v>
                </c:pt>
                <c:pt idx="26">
                  <c:v>46912</c:v>
                </c:pt>
                <c:pt idx="27">
                  <c:v>49744.919000000002</c:v>
                </c:pt>
                <c:pt idx="28">
                  <c:v>46555.764999999999</c:v>
                </c:pt>
                <c:pt idx="29">
                  <c:v>43830.187400000003</c:v>
                </c:pt>
                <c:pt idx="30">
                  <c:v>43187.290070000003</c:v>
                </c:pt>
                <c:pt idx="31">
                  <c:v>43402.360879999993</c:v>
                </c:pt>
                <c:pt idx="32">
                  <c:v>45549.740360000003</c:v>
                </c:pt>
                <c:pt idx="33">
                  <c:v>56786.387889999998</c:v>
                </c:pt>
                <c:pt idx="34">
                  <c:v>42710.227159999995</c:v>
                </c:pt>
                <c:pt idx="35">
                  <c:v>46114.647250000002</c:v>
                </c:pt>
                <c:pt idx="36">
                  <c:v>49370.156000000003</c:v>
                </c:pt>
                <c:pt idx="37">
                  <c:v>44971.989230000007</c:v>
                </c:pt>
                <c:pt idx="38">
                  <c:v>33999.046270000006</c:v>
                </c:pt>
                <c:pt idx="39">
                  <c:v>10696.946129999998</c:v>
                </c:pt>
                <c:pt idx="40">
                  <c:v>9237.422779999999</c:v>
                </c:pt>
                <c:pt idx="41">
                  <c:v>11950.040329999998</c:v>
                </c:pt>
                <c:pt idx="42">
                  <c:v>23575.651610000001</c:v>
                </c:pt>
                <c:pt idx="43">
                  <c:v>20155.788549999997</c:v>
                </c:pt>
                <c:pt idx="44">
                  <c:v>27772.947759999999</c:v>
                </c:pt>
                <c:pt idx="45">
                  <c:v>35391.424960000004</c:v>
                </c:pt>
                <c:pt idx="46">
                  <c:v>32332.85903</c:v>
                </c:pt>
                <c:pt idx="47">
                  <c:v>57899.146079999999</c:v>
                </c:pt>
                <c:pt idx="48">
                  <c:v>15350</c:v>
                </c:pt>
                <c:pt idx="49">
                  <c:v>28925</c:v>
                </c:pt>
                <c:pt idx="50">
                  <c:v>38265</c:v>
                </c:pt>
                <c:pt idx="51">
                  <c:v>33323</c:v>
                </c:pt>
                <c:pt idx="52">
                  <c:v>43181.382640000003</c:v>
                </c:pt>
                <c:pt idx="53">
                  <c:v>39176.958120000003</c:v>
                </c:pt>
                <c:pt idx="54">
                  <c:v>33354.511959999996</c:v>
                </c:pt>
                <c:pt idx="55">
                  <c:v>38019.194020000003</c:v>
                </c:pt>
                <c:pt idx="56">
                  <c:v>38899.194860000003</c:v>
                </c:pt>
                <c:pt idx="57">
                  <c:v>34718.33483</c:v>
                </c:pt>
                <c:pt idx="58">
                  <c:v>39394.369519999993</c:v>
                </c:pt>
                <c:pt idx="59">
                  <c:v>53610.808600000004</c:v>
                </c:pt>
                <c:pt idx="60">
                  <c:v>30337.141369999998</c:v>
                </c:pt>
                <c:pt idx="61">
                  <c:v>32044.867129999999</c:v>
                </c:pt>
                <c:pt idx="62">
                  <c:v>47011.264379999993</c:v>
                </c:pt>
                <c:pt idx="63">
                  <c:v>37581</c:v>
                </c:pt>
                <c:pt idx="64">
                  <c:v>38970.25722</c:v>
                </c:pt>
                <c:pt idx="65">
                  <c:v>36968.308170000004</c:v>
                </c:pt>
                <c:pt idx="66">
                  <c:v>33583.591839999994</c:v>
                </c:pt>
                <c:pt idx="67">
                  <c:v>37676.08986</c:v>
                </c:pt>
                <c:pt idx="68">
                  <c:v>49104.654539999996</c:v>
                </c:pt>
                <c:pt idx="69">
                  <c:v>52304.585079999997</c:v>
                </c:pt>
                <c:pt idx="70">
                  <c:v>49256.852160000002</c:v>
                </c:pt>
                <c:pt idx="71">
                  <c:v>67426.146969999987</c:v>
                </c:pt>
                <c:pt idx="72">
                  <c:v>22765.604070000001</c:v>
                </c:pt>
                <c:pt idx="73">
                  <c:v>35126.226849999992</c:v>
                </c:pt>
                <c:pt idx="74">
                  <c:v>43472.640460000002</c:v>
                </c:pt>
                <c:pt idx="75">
                  <c:v>39732.127070000002</c:v>
                </c:pt>
                <c:pt idx="76">
                  <c:v>40387.635390000003</c:v>
                </c:pt>
                <c:pt idx="77">
                  <c:v>45388.755349999999</c:v>
                </c:pt>
                <c:pt idx="78">
                  <c:v>50253.746480000002</c:v>
                </c:pt>
                <c:pt idx="79">
                  <c:v>56975.8822</c:v>
                </c:pt>
                <c:pt idx="80">
                  <c:v>44944.896850000005</c:v>
                </c:pt>
                <c:pt idx="81">
                  <c:v>46901.050800000005</c:v>
                </c:pt>
                <c:pt idx="82">
                  <c:v>40179.6656</c:v>
                </c:pt>
                <c:pt idx="83">
                  <c:v>37623.49987</c:v>
                </c:pt>
                <c:pt idx="84">
                  <c:v>42078.816930000001</c:v>
                </c:pt>
                <c:pt idx="85">
                  <c:v>41199.434129999994</c:v>
                </c:pt>
                <c:pt idx="86">
                  <c:v>42282.252879999993</c:v>
                </c:pt>
                <c:pt idx="87">
                  <c:v>44825.823240000005</c:v>
                </c:pt>
                <c:pt idx="88">
                  <c:v>41189.072179999996</c:v>
                </c:pt>
                <c:pt idx="89">
                  <c:v>49019.474259999988</c:v>
                </c:pt>
                <c:pt idx="90">
                  <c:v>44128.152539999995</c:v>
                </c:pt>
                <c:pt idx="91">
                  <c:v>40416.528039999997</c:v>
                </c:pt>
                <c:pt idx="92">
                  <c:v>51630.030989999999</c:v>
                </c:pt>
                <c:pt idx="93">
                  <c:v>61720.400729999987</c:v>
                </c:pt>
                <c:pt idx="94">
                  <c:v>40754.727099999996</c:v>
                </c:pt>
                <c:pt idx="95">
                  <c:v>41520.664720000001</c:v>
                </c:pt>
                <c:pt idx="96">
                  <c:v>44525.466909999996</c:v>
                </c:pt>
                <c:pt idx="97">
                  <c:v>41532.837140000003</c:v>
                </c:pt>
                <c:pt idx="98">
                  <c:v>42563.925390000004</c:v>
                </c:pt>
                <c:pt idx="99">
                  <c:v>45226.555789999999</c:v>
                </c:pt>
              </c:numCache>
            </c:numRef>
          </c:val>
          <c:smooth val="1"/>
          <c:extLst>
            <c:ext xmlns:c16="http://schemas.microsoft.com/office/drawing/2014/chart" uri="{C3380CC4-5D6E-409C-BE32-E72D297353CC}">
              <c16:uniqueId val="{0000000D-C5B1-4852-9B15-B22ADB23ECEC}"/>
            </c:ext>
          </c:extLst>
        </c:ser>
        <c:dLbls>
          <c:showLegendKey val="0"/>
          <c:showVal val="0"/>
          <c:showCatName val="0"/>
          <c:showSerName val="0"/>
          <c:showPercent val="0"/>
          <c:showBubbleSize val="0"/>
        </c:dLbls>
        <c:smooth val="0"/>
        <c:axId val="1209189599"/>
        <c:axId val="1478283872"/>
      </c:lineChart>
      <c:catAx>
        <c:axId val="1209189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478283872"/>
        <c:crosses val="autoZero"/>
        <c:auto val="1"/>
        <c:lblAlgn val="ctr"/>
        <c:lblOffset val="100"/>
        <c:noMultiLvlLbl val="0"/>
      </c:catAx>
      <c:valAx>
        <c:axId val="14782838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209189599"/>
        <c:crosses val="autoZero"/>
        <c:crossBetween val="between"/>
      </c:valAx>
      <c:spPr>
        <a:noFill/>
        <a:ln>
          <a:noFill/>
        </a:ln>
        <a:effectLst/>
      </c:spPr>
    </c:plotArea>
    <c:legend>
      <c:legendPos val="b"/>
      <c:layout>
        <c:manualLayout>
          <c:xMode val="edge"/>
          <c:yMode val="edge"/>
          <c:x val="0.37999307682533007"/>
          <c:y val="0.8837901816033964"/>
          <c:w val="0.22665825369491585"/>
          <c:h val="8.651415663127554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'Tasa desempleo'!$B$2</c:f>
              <c:strCache>
                <c:ptCount val="1"/>
                <c:pt idx="0">
                  <c:v>Tasa de desempleo</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'Tasa desempleo'!$A$3:$A$27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'Tasa desempleo'!$B$3:$B$27</c:f>
              <c:numCache>
                <c:formatCode>#,##0.0</c:formatCode>
                <c:ptCount val="25"/>
                <c:pt idx="0">
                  <c:v>13.5</c:v>
                </c:pt>
                <c:pt idx="1">
                  <c:v>14.026160878716126</c:v>
                </c:pt>
                <c:pt idx="2">
                  <c:v>13.48867577854752</c:v>
                </c:pt>
                <c:pt idx="3">
                  <c:v>13.041635408852212</c:v>
                </c:pt>
                <c:pt idx="4">
                  <c:v>11.74858894384011</c:v>
                </c:pt>
                <c:pt idx="5">
                  <c:v>9.7809668210348022</c:v>
                </c:pt>
                <c:pt idx="6">
                  <c:v>8.6616267062415009</c:v>
                </c:pt>
                <c:pt idx="7">
                  <c:v>6.3716175470117671</c:v>
                </c:pt>
                <c:pt idx="8">
                  <c:v>5.5785461475632996</c:v>
                </c:pt>
                <c:pt idx="9">
                  <c:v>6.5570230053232885</c:v>
                </c:pt>
                <c:pt idx="10">
                  <c:v>6.5158598295362955</c:v>
                </c:pt>
                <c:pt idx="11">
                  <c:v>4.4814326276017793</c:v>
                </c:pt>
                <c:pt idx="12">
                  <c:v>4</c:v>
                </c:pt>
                <c:pt idx="13">
                  <c:v>4.0984137706794446</c:v>
                </c:pt>
                <c:pt idx="14">
                  <c:v>4.8226935224722194</c:v>
                </c:pt>
                <c:pt idx="15">
                  <c:v>5.0999999999999996</c:v>
                </c:pt>
                <c:pt idx="16">
                  <c:v>5.5</c:v>
                </c:pt>
                <c:pt idx="17">
                  <c:v>6.1</c:v>
                </c:pt>
                <c:pt idx="18">
                  <c:v>6</c:v>
                </c:pt>
                <c:pt idx="19">
                  <c:v>7.1</c:v>
                </c:pt>
                <c:pt idx="20">
                  <c:v>18.5</c:v>
                </c:pt>
                <c:pt idx="21">
                  <c:v>11.3</c:v>
                </c:pt>
                <c:pt idx="22">
                  <c:v>9.9</c:v>
                </c:pt>
                <c:pt idx="23">
                  <c:v>7.4</c:v>
                </c:pt>
                <c:pt idx="24">
                  <c:v>9.5</c:v>
                </c:pt>
              </c:numCache>
            </c:numRef>
          </c:val>
          <c:smooth val="1"/>
          <c:extLst>
            <c:ext xmlns:c16="http://schemas.microsoft.com/office/drawing/2014/chart" uri="{C3380CC4-5D6E-409C-BE32-E72D297353CC}">
              <c16:uniqueId val="{00000002-49B5-49BB-B6BD-7E9C4AA0BEA5}"/>
            </c:ext>
          </c:extLst>
        </c:ser>
        <c:dLbls>
          <c:showLegendKey val="0"/>
          <c:showVal val="0"/>
          <c:showCatName val="0"/>
          <c:showSerName val="0"/>
          <c:showPercent val="0"/>
          <c:showBubbleSize val="0"/>
        </c:dLbls>
        <c:smooth val="0"/>
        <c:axId val="1476272712"/>
        <c:axId val="1476273040"/>
      </c:lineChart>
      <c:catAx>
        <c:axId val="1476272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crossAx val="1476273040"/>
        <c:crosses val="autoZero"/>
        <c:auto val="1"/>
        <c:lblAlgn val="ctr"/>
        <c:lblOffset val="100"/>
        <c:noMultiLvlLbl val="0"/>
      </c:catAx>
      <c:valAx>
        <c:axId val="1476273040"/>
        <c:scaling>
          <c:orientation val="minMax"/>
        </c:scaling>
        <c:delete val="1"/>
        <c:axPos val="l"/>
        <c:numFmt formatCode="#,##0.0" sourceLinked="1"/>
        <c:majorTickMark val="none"/>
        <c:minorTickMark val="none"/>
        <c:tickLblPos val="nextTo"/>
        <c:crossAx val="1476272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es-PA"/>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cred nuevos 5!TablaDinámica7</c:name>
    <c:fmtId val="-1"/>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50800" cap="rnd">
            <a:solidFill>
              <a:srgbClr val="FF33CC"/>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50800" cap="rnd">
            <a:solidFill>
              <a:srgbClr val="FF33CC"/>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50800" cap="rnd">
            <a:solidFill>
              <a:srgbClr val="FF33CC"/>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50800" cap="rnd">
            <a:solidFill>
              <a:srgbClr val="FF33CC"/>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5496084635131346E-2"/>
          <c:y val="2.9810298102981029E-2"/>
          <c:w val="0.89809150226501822"/>
          <c:h val="0.64959050850351008"/>
        </c:manualLayout>
      </c:layout>
      <c:lineChart>
        <c:grouping val="standard"/>
        <c:varyColors val="0"/>
        <c:ser>
          <c:idx val="1"/>
          <c:order val="1"/>
          <c:tx>
            <c:strRef>
              <c:f>'TD cred nuevos 5'!$C$1</c:f>
              <c:strCache>
                <c:ptCount val="1"/>
                <c:pt idx="0">
                  <c:v>Consumo Personal.</c:v>
                </c:pt>
              </c:strCache>
            </c:strRef>
          </c:tx>
          <c:spPr>
            <a:ln w="50800" cap="rnd">
              <a:solidFill>
                <a:srgbClr val="FF33CC"/>
              </a:solidFill>
              <a:round/>
            </a:ln>
            <a:effectLst/>
          </c:spPr>
          <c:marker>
            <c:symbol val="none"/>
          </c:marker>
          <c:cat>
            <c:multiLvlStrRef>
              <c:f>'TD cred nuevos 5'!$A$2:$A$230</c:f>
              <c:multiLvlStrCache>
                <c:ptCount val="161"/>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pt idx="96">
                    <c:v>ene</c:v>
                  </c:pt>
                  <c:pt idx="97">
                    <c:v>feb</c:v>
                  </c:pt>
                  <c:pt idx="98">
                    <c:v>mar</c:v>
                  </c:pt>
                  <c:pt idx="99">
                    <c:v>abr</c:v>
                  </c:pt>
                  <c:pt idx="100">
                    <c:v>may</c:v>
                  </c:pt>
                  <c:pt idx="101">
                    <c:v>jun</c:v>
                  </c:pt>
                  <c:pt idx="102">
                    <c:v>jul</c:v>
                  </c:pt>
                  <c:pt idx="103">
                    <c:v>ago</c:v>
                  </c:pt>
                  <c:pt idx="104">
                    <c:v>sep</c:v>
                  </c:pt>
                  <c:pt idx="105">
                    <c:v>oct</c:v>
                  </c:pt>
                  <c:pt idx="106">
                    <c:v>nov</c:v>
                  </c:pt>
                  <c:pt idx="107">
                    <c:v>dic</c:v>
                  </c:pt>
                  <c:pt idx="108">
                    <c:v>ene</c:v>
                  </c:pt>
                  <c:pt idx="109">
                    <c:v>feb</c:v>
                  </c:pt>
                  <c:pt idx="110">
                    <c:v>mar</c:v>
                  </c:pt>
                  <c:pt idx="111">
                    <c:v>abr</c:v>
                  </c:pt>
                  <c:pt idx="112">
                    <c:v>may</c:v>
                  </c:pt>
                  <c:pt idx="113">
                    <c:v>jun</c:v>
                  </c:pt>
                  <c:pt idx="114">
                    <c:v>jul</c:v>
                  </c:pt>
                  <c:pt idx="115">
                    <c:v>ago</c:v>
                  </c:pt>
                  <c:pt idx="116">
                    <c:v>sep</c:v>
                  </c:pt>
                  <c:pt idx="117">
                    <c:v>oct</c:v>
                  </c:pt>
                  <c:pt idx="118">
                    <c:v>nov</c:v>
                  </c:pt>
                  <c:pt idx="119">
                    <c:v>dic</c:v>
                  </c:pt>
                  <c:pt idx="120">
                    <c:v>ene</c:v>
                  </c:pt>
                  <c:pt idx="121">
                    <c:v>feb</c:v>
                  </c:pt>
                  <c:pt idx="122">
                    <c:v>mar</c:v>
                  </c:pt>
                  <c:pt idx="123">
                    <c:v>abr</c:v>
                  </c:pt>
                  <c:pt idx="124">
                    <c:v>may</c:v>
                  </c:pt>
                  <c:pt idx="125">
                    <c:v>jun</c:v>
                  </c:pt>
                  <c:pt idx="126">
                    <c:v>jul</c:v>
                  </c:pt>
                  <c:pt idx="127">
                    <c:v>ago</c:v>
                  </c:pt>
                  <c:pt idx="128">
                    <c:v>sep</c:v>
                  </c:pt>
                  <c:pt idx="129">
                    <c:v>oct</c:v>
                  </c:pt>
                  <c:pt idx="130">
                    <c:v>nov</c:v>
                  </c:pt>
                  <c:pt idx="131">
                    <c:v>dic</c:v>
                  </c:pt>
                  <c:pt idx="132">
                    <c:v>ene</c:v>
                  </c:pt>
                  <c:pt idx="133">
                    <c:v>feb</c:v>
                  </c:pt>
                  <c:pt idx="134">
                    <c:v>mar</c:v>
                  </c:pt>
                  <c:pt idx="135">
                    <c:v>abr</c:v>
                  </c:pt>
                  <c:pt idx="136">
                    <c:v>may</c:v>
                  </c:pt>
                  <c:pt idx="137">
                    <c:v>jun</c:v>
                  </c:pt>
                  <c:pt idx="138">
                    <c:v>jul</c:v>
                  </c:pt>
                  <c:pt idx="139">
                    <c:v>ago</c:v>
                  </c:pt>
                  <c:pt idx="140">
                    <c:v>sep</c:v>
                  </c:pt>
                  <c:pt idx="141">
                    <c:v>oct</c:v>
                  </c:pt>
                  <c:pt idx="142">
                    <c:v>nov</c:v>
                  </c:pt>
                  <c:pt idx="143">
                    <c:v>dic</c:v>
                  </c:pt>
                  <c:pt idx="144">
                    <c:v>ene</c:v>
                  </c:pt>
                  <c:pt idx="145">
                    <c:v>feb</c:v>
                  </c:pt>
                  <c:pt idx="146">
                    <c:v>mar</c:v>
                  </c:pt>
                  <c:pt idx="147">
                    <c:v>abr</c:v>
                  </c:pt>
                  <c:pt idx="148">
                    <c:v>may</c:v>
                  </c:pt>
                  <c:pt idx="149">
                    <c:v>jun</c:v>
                  </c:pt>
                  <c:pt idx="150">
                    <c:v>jul</c:v>
                  </c:pt>
                  <c:pt idx="151">
                    <c:v>ago</c:v>
                  </c:pt>
                  <c:pt idx="152">
                    <c:v>sep</c:v>
                  </c:pt>
                  <c:pt idx="153">
                    <c:v>oct</c:v>
                  </c:pt>
                  <c:pt idx="154">
                    <c:v>nov</c:v>
                  </c:pt>
                  <c:pt idx="155">
                    <c:v>dic</c:v>
                  </c:pt>
                  <c:pt idx="156">
                    <c:v>ene</c:v>
                  </c:pt>
                  <c:pt idx="157">
                    <c:v>feb</c:v>
                  </c:pt>
                  <c:pt idx="158">
                    <c:v>mar</c:v>
                  </c:pt>
                  <c:pt idx="159">
                    <c:v>abr</c:v>
                  </c:pt>
                  <c:pt idx="160">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pt idx="78">
                    <c:v>Trim.3</c:v>
                  </c:pt>
                  <c:pt idx="81">
                    <c:v>Trim.4</c:v>
                  </c:pt>
                  <c:pt idx="84">
                    <c:v>Trim.1</c:v>
                  </c:pt>
                  <c:pt idx="87">
                    <c:v>Trim.2</c:v>
                  </c:pt>
                  <c:pt idx="90">
                    <c:v>Trim.3</c:v>
                  </c:pt>
                  <c:pt idx="93">
                    <c:v>Trim.4</c:v>
                  </c:pt>
                  <c:pt idx="96">
                    <c:v>Trim.1</c:v>
                  </c:pt>
                  <c:pt idx="99">
                    <c:v>Trim.2</c:v>
                  </c:pt>
                  <c:pt idx="102">
                    <c:v>Trim.3</c:v>
                  </c:pt>
                  <c:pt idx="105">
                    <c:v>Trim.4</c:v>
                  </c:pt>
                  <c:pt idx="108">
                    <c:v>Trim.1</c:v>
                  </c:pt>
                  <c:pt idx="111">
                    <c:v>Trim.2</c:v>
                  </c:pt>
                  <c:pt idx="114">
                    <c:v>Trim.3</c:v>
                  </c:pt>
                  <c:pt idx="117">
                    <c:v>Trim.4</c:v>
                  </c:pt>
                  <c:pt idx="120">
                    <c:v>Trim.1</c:v>
                  </c:pt>
                  <c:pt idx="123">
                    <c:v>Trim.2</c:v>
                  </c:pt>
                  <c:pt idx="126">
                    <c:v>Trim.3</c:v>
                  </c:pt>
                  <c:pt idx="129">
                    <c:v>Trim.4</c:v>
                  </c:pt>
                  <c:pt idx="132">
                    <c:v>Trim.1</c:v>
                  </c:pt>
                  <c:pt idx="135">
                    <c:v>Trim.2</c:v>
                  </c:pt>
                  <c:pt idx="138">
                    <c:v>Trim.3</c:v>
                  </c:pt>
                  <c:pt idx="141">
                    <c:v>Trim.4</c:v>
                  </c:pt>
                  <c:pt idx="144">
                    <c:v>Trim.1</c:v>
                  </c:pt>
                  <c:pt idx="147">
                    <c:v>Trim.2</c:v>
                  </c:pt>
                  <c:pt idx="150">
                    <c:v>Trim.3</c:v>
                  </c:pt>
                  <c:pt idx="153">
                    <c:v>Trim.4</c:v>
                  </c:pt>
                  <c:pt idx="156">
                    <c:v>Trim.1</c:v>
                  </c:pt>
                  <c:pt idx="159">
                    <c:v>Trim.2</c:v>
                  </c:pt>
                </c:lvl>
                <c:lvl>
                  <c:pt idx="0">
                    <c:v>2012</c:v>
                  </c:pt>
                  <c:pt idx="12">
                    <c:v>2013</c:v>
                  </c:pt>
                  <c:pt idx="24">
                    <c:v>2014</c:v>
                  </c:pt>
                  <c:pt idx="36">
                    <c:v>2015</c:v>
                  </c:pt>
                  <c:pt idx="48">
                    <c:v>2016</c:v>
                  </c:pt>
                  <c:pt idx="60">
                    <c:v>2017</c:v>
                  </c:pt>
                  <c:pt idx="72">
                    <c:v>2018</c:v>
                  </c:pt>
                  <c:pt idx="84">
                    <c:v>2019</c:v>
                  </c:pt>
                  <c:pt idx="96">
                    <c:v>2020</c:v>
                  </c:pt>
                  <c:pt idx="108">
                    <c:v>2021</c:v>
                  </c:pt>
                  <c:pt idx="120">
                    <c:v>2022</c:v>
                  </c:pt>
                  <c:pt idx="132">
                    <c:v>2023</c:v>
                  </c:pt>
                  <c:pt idx="144">
                    <c:v>2024</c:v>
                  </c:pt>
                  <c:pt idx="156">
                    <c:v>2025</c:v>
                  </c:pt>
                </c:lvl>
              </c:multiLvlStrCache>
            </c:multiLvlStrRef>
          </c:cat>
          <c:val>
            <c:numRef>
              <c:f>'TD cred nuevos 5'!$C$2:$C$230</c:f>
              <c:numCache>
                <c:formatCode>_-* #,##0_-;\-* #,##0_-;_-* "-"??_-;_-@_-</c:formatCode>
                <c:ptCount val="161"/>
                <c:pt idx="0">
                  <c:v>125.49994621000036</c:v>
                </c:pt>
                <c:pt idx="1">
                  <c:v>131.52130807000054</c:v>
                </c:pt>
                <c:pt idx="2">
                  <c:v>170.00046742000026</c:v>
                </c:pt>
                <c:pt idx="3">
                  <c:v>141.79872721000004</c:v>
                </c:pt>
                <c:pt idx="4">
                  <c:v>180.00453822000017</c:v>
                </c:pt>
                <c:pt idx="5">
                  <c:v>175.58949387999868</c:v>
                </c:pt>
                <c:pt idx="6">
                  <c:v>166.66345763999965</c:v>
                </c:pt>
                <c:pt idx="7">
                  <c:v>180.77441765999978</c:v>
                </c:pt>
                <c:pt idx="8">
                  <c:v>160.97921917999986</c:v>
                </c:pt>
                <c:pt idx="9">
                  <c:v>178.07771727999867</c:v>
                </c:pt>
                <c:pt idx="10">
                  <c:v>166.10404885999958</c:v>
                </c:pt>
                <c:pt idx="11">
                  <c:v>165.44792910999988</c:v>
                </c:pt>
                <c:pt idx="12">
                  <c:v>156.39972229999969</c:v>
                </c:pt>
                <c:pt idx="13">
                  <c:v>143.2361210100008</c:v>
                </c:pt>
                <c:pt idx="14">
                  <c:v>185.06838163999896</c:v>
                </c:pt>
                <c:pt idx="15">
                  <c:v>185.07319339999898</c:v>
                </c:pt>
                <c:pt idx="16">
                  <c:v>216.86523421999962</c:v>
                </c:pt>
                <c:pt idx="17">
                  <c:v>201.12497485999938</c:v>
                </c:pt>
                <c:pt idx="18">
                  <c:v>215.55038770999883</c:v>
                </c:pt>
                <c:pt idx="19">
                  <c:v>203.72273115999951</c:v>
                </c:pt>
                <c:pt idx="20">
                  <c:v>185.91355459999991</c:v>
                </c:pt>
                <c:pt idx="21">
                  <c:v>233.58166424999911</c:v>
                </c:pt>
                <c:pt idx="22">
                  <c:v>180.41421955999951</c:v>
                </c:pt>
                <c:pt idx="23">
                  <c:v>192.92496836999939</c:v>
                </c:pt>
                <c:pt idx="24">
                  <c:v>181.4467203399993</c:v>
                </c:pt>
                <c:pt idx="25">
                  <c:v>198.99060978999901</c:v>
                </c:pt>
                <c:pt idx="26">
                  <c:v>177.25510538999916</c:v>
                </c:pt>
                <c:pt idx="27">
                  <c:v>206.24191386999757</c:v>
                </c:pt>
                <c:pt idx="28">
                  <c:v>209.74192517999833</c:v>
                </c:pt>
                <c:pt idx="29">
                  <c:v>205.08873078999878</c:v>
                </c:pt>
                <c:pt idx="30">
                  <c:v>208.73048785999831</c:v>
                </c:pt>
                <c:pt idx="31">
                  <c:v>212.23294954999881</c:v>
                </c:pt>
                <c:pt idx="32">
                  <c:v>223.89398988999775</c:v>
                </c:pt>
                <c:pt idx="33">
                  <c:v>258.90853571999907</c:v>
                </c:pt>
                <c:pt idx="34">
                  <c:v>200.47382520999932</c:v>
                </c:pt>
                <c:pt idx="35">
                  <c:v>191.75395291999962</c:v>
                </c:pt>
                <c:pt idx="36">
                  <c:v>209.77511929999912</c:v>
                </c:pt>
                <c:pt idx="37">
                  <c:v>214.05610956999863</c:v>
                </c:pt>
                <c:pt idx="38">
                  <c:v>269.0473967899992</c:v>
                </c:pt>
                <c:pt idx="39">
                  <c:v>254.60999091999926</c:v>
                </c:pt>
                <c:pt idx="40">
                  <c:v>280.65548400999739</c:v>
                </c:pt>
                <c:pt idx="41">
                  <c:v>259.84878787999816</c:v>
                </c:pt>
                <c:pt idx="42">
                  <c:v>251.35052464999816</c:v>
                </c:pt>
                <c:pt idx="43">
                  <c:v>270.21600875999815</c:v>
                </c:pt>
                <c:pt idx="44">
                  <c:v>244.90018608999748</c:v>
                </c:pt>
                <c:pt idx="45">
                  <c:v>345.32193932999803</c:v>
                </c:pt>
                <c:pt idx="46">
                  <c:v>225.40179443999804</c:v>
                </c:pt>
                <c:pt idx="47">
                  <c:v>253.94981004999741</c:v>
                </c:pt>
                <c:pt idx="48">
                  <c:v>219.43573587999819</c:v>
                </c:pt>
                <c:pt idx="49">
                  <c:v>219.2377424099987</c:v>
                </c:pt>
                <c:pt idx="50">
                  <c:v>259.60910149999995</c:v>
                </c:pt>
                <c:pt idx="51">
                  <c:v>268.72450016999738</c:v>
                </c:pt>
                <c:pt idx="52">
                  <c:v>282.56165039999871</c:v>
                </c:pt>
                <c:pt idx="53">
                  <c:v>296.28850861999814</c:v>
                </c:pt>
                <c:pt idx="54">
                  <c:v>284.5286412499978</c:v>
                </c:pt>
                <c:pt idx="55">
                  <c:v>286.76836215999896</c:v>
                </c:pt>
                <c:pt idx="56">
                  <c:v>277.71481225999651</c:v>
                </c:pt>
                <c:pt idx="57">
                  <c:v>354.93505833999751</c:v>
                </c:pt>
                <c:pt idx="58">
                  <c:v>209.20130856999779</c:v>
                </c:pt>
                <c:pt idx="59">
                  <c:v>231.46368115999709</c:v>
                </c:pt>
                <c:pt idx="60">
                  <c:v>214.9296461999981</c:v>
                </c:pt>
                <c:pt idx="61">
                  <c:v>220.32193412999948</c:v>
                </c:pt>
                <c:pt idx="62">
                  <c:v>262.66219255999749</c:v>
                </c:pt>
                <c:pt idx="63">
                  <c:v>229.30186713999703</c:v>
                </c:pt>
                <c:pt idx="64">
                  <c:v>278.6555316999976</c:v>
                </c:pt>
                <c:pt idx="65">
                  <c:v>256.7725478099976</c:v>
                </c:pt>
                <c:pt idx="66">
                  <c:v>248.47791604999816</c:v>
                </c:pt>
                <c:pt idx="67">
                  <c:v>290.82852560999726</c:v>
                </c:pt>
                <c:pt idx="68">
                  <c:v>250.58299584999833</c:v>
                </c:pt>
                <c:pt idx="69">
                  <c:v>281.79781878999654</c:v>
                </c:pt>
                <c:pt idx="70">
                  <c:v>210.66187818999774</c:v>
                </c:pt>
                <c:pt idx="71">
                  <c:v>206.60029913999841</c:v>
                </c:pt>
                <c:pt idx="72">
                  <c:v>205.12545795999876</c:v>
                </c:pt>
                <c:pt idx="73">
                  <c:v>204.14806694999714</c:v>
                </c:pt>
                <c:pt idx="74">
                  <c:v>263.54029707999791</c:v>
                </c:pt>
                <c:pt idx="75">
                  <c:v>242.8978245699987</c:v>
                </c:pt>
                <c:pt idx="76">
                  <c:v>256.07739820999745</c:v>
                </c:pt>
                <c:pt idx="77">
                  <c:v>226.04579657999878</c:v>
                </c:pt>
                <c:pt idx="78">
                  <c:v>217.09715828999896</c:v>
                </c:pt>
                <c:pt idx="79">
                  <c:v>256.01921975999966</c:v>
                </c:pt>
                <c:pt idx="80">
                  <c:v>227.1209998899989</c:v>
                </c:pt>
                <c:pt idx="81">
                  <c:v>252.54880434999939</c:v>
                </c:pt>
                <c:pt idx="82">
                  <c:v>228.64139449999956</c:v>
                </c:pt>
                <c:pt idx="83">
                  <c:v>226.47701342999778</c:v>
                </c:pt>
                <c:pt idx="84">
                  <c:v>196.02700647999828</c:v>
                </c:pt>
                <c:pt idx="85">
                  <c:v>229.78843399999894</c:v>
                </c:pt>
                <c:pt idx="86">
                  <c:v>220.87983403999854</c:v>
                </c:pt>
                <c:pt idx="87">
                  <c:v>244.25299015999823</c:v>
                </c:pt>
                <c:pt idx="88">
                  <c:v>258.86485694999823</c:v>
                </c:pt>
                <c:pt idx="89">
                  <c:v>236.11385335999898</c:v>
                </c:pt>
                <c:pt idx="90">
                  <c:v>250.0963073699989</c:v>
                </c:pt>
                <c:pt idx="91">
                  <c:v>264.73935712999884</c:v>
                </c:pt>
                <c:pt idx="92">
                  <c:v>241.79903185999842</c:v>
                </c:pt>
                <c:pt idx="93">
                  <c:v>288.18125871999899</c:v>
                </c:pt>
                <c:pt idx="94">
                  <c:v>185.55154616999957</c:v>
                </c:pt>
                <c:pt idx="95">
                  <c:v>197.69578336999916</c:v>
                </c:pt>
                <c:pt idx="96">
                  <c:v>248.52430593999875</c:v>
                </c:pt>
                <c:pt idx="97">
                  <c:v>238.91436334999958</c:v>
                </c:pt>
                <c:pt idx="98">
                  <c:v>188.36470681999958</c:v>
                </c:pt>
                <c:pt idx="99">
                  <c:v>42.798439419999958</c:v>
                </c:pt>
                <c:pt idx="100">
                  <c:v>38.484099669999992</c:v>
                </c:pt>
                <c:pt idx="101">
                  <c:v>52.320126560000325</c:v>
                </c:pt>
                <c:pt idx="102">
                  <c:v>82.222702379999845</c:v>
                </c:pt>
                <c:pt idx="103">
                  <c:v>86.049546759999842</c:v>
                </c:pt>
                <c:pt idx="104">
                  <c:v>103.87007737999963</c:v>
                </c:pt>
                <c:pt idx="105">
                  <c:v>127.64367645999957</c:v>
                </c:pt>
                <c:pt idx="106">
                  <c:v>114.26409830999972</c:v>
                </c:pt>
                <c:pt idx="107">
                  <c:v>140.18939987999934</c:v>
                </c:pt>
                <c:pt idx="108">
                  <c:v>92.224134610000178</c:v>
                </c:pt>
                <c:pt idx="109">
                  <c:v>117.95769441000002</c:v>
                </c:pt>
                <c:pt idx="110">
                  <c:v>176.08072106999938</c:v>
                </c:pt>
                <c:pt idx="111">
                  <c:v>164.02193729999937</c:v>
                </c:pt>
                <c:pt idx="112">
                  <c:v>180.57753618999936</c:v>
                </c:pt>
                <c:pt idx="113">
                  <c:v>181.18118013999924</c:v>
                </c:pt>
                <c:pt idx="114">
                  <c:v>177.01601538999938</c:v>
                </c:pt>
                <c:pt idx="115">
                  <c:v>181.01943862999926</c:v>
                </c:pt>
                <c:pt idx="116">
                  <c:v>177.05946327999979</c:v>
                </c:pt>
                <c:pt idx="117">
                  <c:v>177.33726281999873</c:v>
                </c:pt>
                <c:pt idx="118">
                  <c:v>148.78264264999996</c:v>
                </c:pt>
                <c:pt idx="119">
                  <c:v>172.77354791999949</c:v>
                </c:pt>
                <c:pt idx="120">
                  <c:v>140.14986657000037</c:v>
                </c:pt>
                <c:pt idx="121">
                  <c:v>171.04714120000042</c:v>
                </c:pt>
                <c:pt idx="122">
                  <c:v>192.47882530000032</c:v>
                </c:pt>
                <c:pt idx="123">
                  <c:v>200.58910149000042</c:v>
                </c:pt>
                <c:pt idx="124">
                  <c:v>196.0206234000002</c:v>
                </c:pt>
                <c:pt idx="125">
                  <c:v>212.05299536999962</c:v>
                </c:pt>
                <c:pt idx="126">
                  <c:v>180.89910507000056</c:v>
                </c:pt>
                <c:pt idx="127">
                  <c:v>209.28541550000008</c:v>
                </c:pt>
                <c:pt idx="128">
                  <c:v>208.96127940000008</c:v>
                </c:pt>
                <c:pt idx="129">
                  <c:v>240.69867831999994</c:v>
                </c:pt>
                <c:pt idx="130">
                  <c:v>171.27543197000006</c:v>
                </c:pt>
                <c:pt idx="131">
                  <c:v>183.52949393000051</c:v>
                </c:pt>
                <c:pt idx="132">
                  <c:v>186.22257093999957</c:v>
                </c:pt>
                <c:pt idx="133">
                  <c:v>191.91408052000006</c:v>
                </c:pt>
                <c:pt idx="134">
                  <c:v>227.5449018599999</c:v>
                </c:pt>
                <c:pt idx="135">
                  <c:v>209.28560082999994</c:v>
                </c:pt>
                <c:pt idx="136">
                  <c:v>252.94588694999976</c:v>
                </c:pt>
                <c:pt idx="137">
                  <c:v>234.49723781000057</c:v>
                </c:pt>
                <c:pt idx="138">
                  <c:v>222.14154364000058</c:v>
                </c:pt>
                <c:pt idx="139">
                  <c:v>255.0692593500001</c:v>
                </c:pt>
                <c:pt idx="140">
                  <c:v>223.84943791000018</c:v>
                </c:pt>
                <c:pt idx="141">
                  <c:v>231.01523419000023</c:v>
                </c:pt>
                <c:pt idx="142">
                  <c:v>199.31837497000029</c:v>
                </c:pt>
                <c:pt idx="143">
                  <c:v>189.61308043999975</c:v>
                </c:pt>
                <c:pt idx="144">
                  <c:v>388.02752466000175</c:v>
                </c:pt>
                <c:pt idx="145">
                  <c:v>197.39133615999978</c:v>
                </c:pt>
                <c:pt idx="146">
                  <c:v>229.58523423</c:v>
                </c:pt>
                <c:pt idx="147">
                  <c:v>253.28085014000027</c:v>
                </c:pt>
                <c:pt idx="148">
                  <c:v>244.10768168999934</c:v>
                </c:pt>
                <c:pt idx="149">
                  <c:v>230.4246602399993</c:v>
                </c:pt>
                <c:pt idx="150">
                  <c:v>200.66034658999934</c:v>
                </c:pt>
                <c:pt idx="151">
                  <c:v>241.97729482999955</c:v>
                </c:pt>
                <c:pt idx="152">
                  <c:v>244.01277795999937</c:v>
                </c:pt>
                <c:pt idx="153">
                  <c:v>304.36622387999864</c:v>
                </c:pt>
                <c:pt idx="154">
                  <c:v>199.65085849999969</c:v>
                </c:pt>
                <c:pt idx="155">
                  <c:v>199.27544489999948</c:v>
                </c:pt>
                <c:pt idx="156">
                  <c:v>224.92355312999933</c:v>
                </c:pt>
                <c:pt idx="157">
                  <c:v>255.04317544999918</c:v>
                </c:pt>
                <c:pt idx="158">
                  <c:v>235.01991353000008</c:v>
                </c:pt>
                <c:pt idx="159">
                  <c:v>244.12485161999993</c:v>
                </c:pt>
                <c:pt idx="160">
                  <c:v>271.10812921999997</c:v>
                </c:pt>
              </c:numCache>
            </c:numRef>
          </c:val>
          <c:smooth val="0"/>
          <c:extLst>
            <c:ext xmlns:c16="http://schemas.microsoft.com/office/drawing/2014/chart" uri="{C3380CC4-5D6E-409C-BE32-E72D297353CC}">
              <c16:uniqueId val="{00000000-19E3-42E0-879D-5F416A54CD0E}"/>
            </c:ext>
          </c:extLst>
        </c:ser>
        <c:ser>
          <c:idx val="0"/>
          <c:order val="0"/>
          <c:tx>
            <c:strRef>
              <c:f>'TD cred nuevos 5'!$B$1</c:f>
              <c:strCache>
                <c:ptCount val="1"/>
                <c:pt idx="0">
                  <c:v>Hipoteca.</c:v>
                </c:pt>
              </c:strCache>
            </c:strRef>
          </c:tx>
          <c:spPr>
            <a:ln w="28575" cap="rnd">
              <a:solidFill>
                <a:schemeClr val="accent1"/>
              </a:solidFill>
              <a:round/>
            </a:ln>
            <a:effectLst/>
          </c:spPr>
          <c:marker>
            <c:symbol val="none"/>
          </c:marker>
          <c:cat>
            <c:multiLvlStrRef>
              <c:f>'TD cred nuevos 5'!$A$2:$A$230</c:f>
              <c:multiLvlStrCache>
                <c:ptCount val="161"/>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pt idx="77">
                    <c:v>jun</c:v>
                  </c:pt>
                  <c:pt idx="78">
                    <c:v>jul</c:v>
                  </c:pt>
                  <c:pt idx="79">
                    <c:v>ago</c:v>
                  </c:pt>
                  <c:pt idx="80">
                    <c:v>sep</c:v>
                  </c:pt>
                  <c:pt idx="81">
                    <c:v>oct</c:v>
                  </c:pt>
                  <c:pt idx="82">
                    <c:v>nov</c:v>
                  </c:pt>
                  <c:pt idx="83">
                    <c:v>dic</c:v>
                  </c:pt>
                  <c:pt idx="84">
                    <c:v>ene</c:v>
                  </c:pt>
                  <c:pt idx="85">
                    <c:v>feb</c:v>
                  </c:pt>
                  <c:pt idx="86">
                    <c:v>mar</c:v>
                  </c:pt>
                  <c:pt idx="87">
                    <c:v>abr</c:v>
                  </c:pt>
                  <c:pt idx="88">
                    <c:v>may</c:v>
                  </c:pt>
                  <c:pt idx="89">
                    <c:v>jun</c:v>
                  </c:pt>
                  <c:pt idx="90">
                    <c:v>jul</c:v>
                  </c:pt>
                  <c:pt idx="91">
                    <c:v>ago</c:v>
                  </c:pt>
                  <c:pt idx="92">
                    <c:v>sep</c:v>
                  </c:pt>
                  <c:pt idx="93">
                    <c:v>oct</c:v>
                  </c:pt>
                  <c:pt idx="94">
                    <c:v>nov</c:v>
                  </c:pt>
                  <c:pt idx="95">
                    <c:v>dic</c:v>
                  </c:pt>
                  <c:pt idx="96">
                    <c:v>ene</c:v>
                  </c:pt>
                  <c:pt idx="97">
                    <c:v>feb</c:v>
                  </c:pt>
                  <c:pt idx="98">
                    <c:v>mar</c:v>
                  </c:pt>
                  <c:pt idx="99">
                    <c:v>abr</c:v>
                  </c:pt>
                  <c:pt idx="100">
                    <c:v>may</c:v>
                  </c:pt>
                  <c:pt idx="101">
                    <c:v>jun</c:v>
                  </c:pt>
                  <c:pt idx="102">
                    <c:v>jul</c:v>
                  </c:pt>
                  <c:pt idx="103">
                    <c:v>ago</c:v>
                  </c:pt>
                  <c:pt idx="104">
                    <c:v>sep</c:v>
                  </c:pt>
                  <c:pt idx="105">
                    <c:v>oct</c:v>
                  </c:pt>
                  <c:pt idx="106">
                    <c:v>nov</c:v>
                  </c:pt>
                  <c:pt idx="107">
                    <c:v>dic</c:v>
                  </c:pt>
                  <c:pt idx="108">
                    <c:v>ene</c:v>
                  </c:pt>
                  <c:pt idx="109">
                    <c:v>feb</c:v>
                  </c:pt>
                  <c:pt idx="110">
                    <c:v>mar</c:v>
                  </c:pt>
                  <c:pt idx="111">
                    <c:v>abr</c:v>
                  </c:pt>
                  <c:pt idx="112">
                    <c:v>may</c:v>
                  </c:pt>
                  <c:pt idx="113">
                    <c:v>jun</c:v>
                  </c:pt>
                  <c:pt idx="114">
                    <c:v>jul</c:v>
                  </c:pt>
                  <c:pt idx="115">
                    <c:v>ago</c:v>
                  </c:pt>
                  <c:pt idx="116">
                    <c:v>sep</c:v>
                  </c:pt>
                  <c:pt idx="117">
                    <c:v>oct</c:v>
                  </c:pt>
                  <c:pt idx="118">
                    <c:v>nov</c:v>
                  </c:pt>
                  <c:pt idx="119">
                    <c:v>dic</c:v>
                  </c:pt>
                  <c:pt idx="120">
                    <c:v>ene</c:v>
                  </c:pt>
                  <c:pt idx="121">
                    <c:v>feb</c:v>
                  </c:pt>
                  <c:pt idx="122">
                    <c:v>mar</c:v>
                  </c:pt>
                  <c:pt idx="123">
                    <c:v>abr</c:v>
                  </c:pt>
                  <c:pt idx="124">
                    <c:v>may</c:v>
                  </c:pt>
                  <c:pt idx="125">
                    <c:v>jun</c:v>
                  </c:pt>
                  <c:pt idx="126">
                    <c:v>jul</c:v>
                  </c:pt>
                  <c:pt idx="127">
                    <c:v>ago</c:v>
                  </c:pt>
                  <c:pt idx="128">
                    <c:v>sep</c:v>
                  </c:pt>
                  <c:pt idx="129">
                    <c:v>oct</c:v>
                  </c:pt>
                  <c:pt idx="130">
                    <c:v>nov</c:v>
                  </c:pt>
                  <c:pt idx="131">
                    <c:v>dic</c:v>
                  </c:pt>
                  <c:pt idx="132">
                    <c:v>ene</c:v>
                  </c:pt>
                  <c:pt idx="133">
                    <c:v>feb</c:v>
                  </c:pt>
                  <c:pt idx="134">
                    <c:v>mar</c:v>
                  </c:pt>
                  <c:pt idx="135">
                    <c:v>abr</c:v>
                  </c:pt>
                  <c:pt idx="136">
                    <c:v>may</c:v>
                  </c:pt>
                  <c:pt idx="137">
                    <c:v>jun</c:v>
                  </c:pt>
                  <c:pt idx="138">
                    <c:v>jul</c:v>
                  </c:pt>
                  <c:pt idx="139">
                    <c:v>ago</c:v>
                  </c:pt>
                  <c:pt idx="140">
                    <c:v>sep</c:v>
                  </c:pt>
                  <c:pt idx="141">
                    <c:v>oct</c:v>
                  </c:pt>
                  <c:pt idx="142">
                    <c:v>nov</c:v>
                  </c:pt>
                  <c:pt idx="143">
                    <c:v>dic</c:v>
                  </c:pt>
                  <c:pt idx="144">
                    <c:v>ene</c:v>
                  </c:pt>
                  <c:pt idx="145">
                    <c:v>feb</c:v>
                  </c:pt>
                  <c:pt idx="146">
                    <c:v>mar</c:v>
                  </c:pt>
                  <c:pt idx="147">
                    <c:v>abr</c:v>
                  </c:pt>
                  <c:pt idx="148">
                    <c:v>may</c:v>
                  </c:pt>
                  <c:pt idx="149">
                    <c:v>jun</c:v>
                  </c:pt>
                  <c:pt idx="150">
                    <c:v>jul</c:v>
                  </c:pt>
                  <c:pt idx="151">
                    <c:v>ago</c:v>
                  </c:pt>
                  <c:pt idx="152">
                    <c:v>sep</c:v>
                  </c:pt>
                  <c:pt idx="153">
                    <c:v>oct</c:v>
                  </c:pt>
                  <c:pt idx="154">
                    <c:v>nov</c:v>
                  </c:pt>
                  <c:pt idx="155">
                    <c:v>dic</c:v>
                  </c:pt>
                  <c:pt idx="156">
                    <c:v>ene</c:v>
                  </c:pt>
                  <c:pt idx="157">
                    <c:v>feb</c:v>
                  </c:pt>
                  <c:pt idx="158">
                    <c:v>mar</c:v>
                  </c:pt>
                  <c:pt idx="159">
                    <c:v>abr</c:v>
                  </c:pt>
                  <c:pt idx="160">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pt idx="78">
                    <c:v>Trim.3</c:v>
                  </c:pt>
                  <c:pt idx="81">
                    <c:v>Trim.4</c:v>
                  </c:pt>
                  <c:pt idx="84">
                    <c:v>Trim.1</c:v>
                  </c:pt>
                  <c:pt idx="87">
                    <c:v>Trim.2</c:v>
                  </c:pt>
                  <c:pt idx="90">
                    <c:v>Trim.3</c:v>
                  </c:pt>
                  <c:pt idx="93">
                    <c:v>Trim.4</c:v>
                  </c:pt>
                  <c:pt idx="96">
                    <c:v>Trim.1</c:v>
                  </c:pt>
                  <c:pt idx="99">
                    <c:v>Trim.2</c:v>
                  </c:pt>
                  <c:pt idx="102">
                    <c:v>Trim.3</c:v>
                  </c:pt>
                  <c:pt idx="105">
                    <c:v>Trim.4</c:v>
                  </c:pt>
                  <c:pt idx="108">
                    <c:v>Trim.1</c:v>
                  </c:pt>
                  <c:pt idx="111">
                    <c:v>Trim.2</c:v>
                  </c:pt>
                  <c:pt idx="114">
                    <c:v>Trim.3</c:v>
                  </c:pt>
                  <c:pt idx="117">
                    <c:v>Trim.4</c:v>
                  </c:pt>
                  <c:pt idx="120">
                    <c:v>Trim.1</c:v>
                  </c:pt>
                  <c:pt idx="123">
                    <c:v>Trim.2</c:v>
                  </c:pt>
                  <c:pt idx="126">
                    <c:v>Trim.3</c:v>
                  </c:pt>
                  <c:pt idx="129">
                    <c:v>Trim.4</c:v>
                  </c:pt>
                  <c:pt idx="132">
                    <c:v>Trim.1</c:v>
                  </c:pt>
                  <c:pt idx="135">
                    <c:v>Trim.2</c:v>
                  </c:pt>
                  <c:pt idx="138">
                    <c:v>Trim.3</c:v>
                  </c:pt>
                  <c:pt idx="141">
                    <c:v>Trim.4</c:v>
                  </c:pt>
                  <c:pt idx="144">
                    <c:v>Trim.1</c:v>
                  </c:pt>
                  <c:pt idx="147">
                    <c:v>Trim.2</c:v>
                  </c:pt>
                  <c:pt idx="150">
                    <c:v>Trim.3</c:v>
                  </c:pt>
                  <c:pt idx="153">
                    <c:v>Trim.4</c:v>
                  </c:pt>
                  <c:pt idx="156">
                    <c:v>Trim.1</c:v>
                  </c:pt>
                  <c:pt idx="159">
                    <c:v>Trim.2</c:v>
                  </c:pt>
                </c:lvl>
                <c:lvl>
                  <c:pt idx="0">
                    <c:v>2012</c:v>
                  </c:pt>
                  <c:pt idx="12">
                    <c:v>2013</c:v>
                  </c:pt>
                  <c:pt idx="24">
                    <c:v>2014</c:v>
                  </c:pt>
                  <c:pt idx="36">
                    <c:v>2015</c:v>
                  </c:pt>
                  <c:pt idx="48">
                    <c:v>2016</c:v>
                  </c:pt>
                  <c:pt idx="60">
                    <c:v>2017</c:v>
                  </c:pt>
                  <c:pt idx="72">
                    <c:v>2018</c:v>
                  </c:pt>
                  <c:pt idx="84">
                    <c:v>2019</c:v>
                  </c:pt>
                  <c:pt idx="96">
                    <c:v>2020</c:v>
                  </c:pt>
                  <c:pt idx="108">
                    <c:v>2021</c:v>
                  </c:pt>
                  <c:pt idx="120">
                    <c:v>2022</c:v>
                  </c:pt>
                  <c:pt idx="132">
                    <c:v>2023</c:v>
                  </c:pt>
                  <c:pt idx="144">
                    <c:v>2024</c:v>
                  </c:pt>
                  <c:pt idx="156">
                    <c:v>2025</c:v>
                  </c:pt>
                </c:lvl>
              </c:multiLvlStrCache>
            </c:multiLvlStrRef>
          </c:cat>
          <c:val>
            <c:numRef>
              <c:f>'TD cred nuevos 5'!$B$2:$B$230</c:f>
              <c:numCache>
                <c:formatCode>_-* #,##0_-;\-* #,##0_-;_-* "-"??_-;_-@_-</c:formatCode>
                <c:ptCount val="161"/>
                <c:pt idx="0">
                  <c:v>167.02308678999987</c:v>
                </c:pt>
                <c:pt idx="1">
                  <c:v>131.74846236999991</c:v>
                </c:pt>
                <c:pt idx="2">
                  <c:v>161.62282099999999</c:v>
                </c:pt>
                <c:pt idx="3">
                  <c:v>149.37994012999997</c:v>
                </c:pt>
                <c:pt idx="4">
                  <c:v>182.69739773000001</c:v>
                </c:pt>
                <c:pt idx="5">
                  <c:v>170.18421065999988</c:v>
                </c:pt>
                <c:pt idx="6">
                  <c:v>178.24237125000002</c:v>
                </c:pt>
                <c:pt idx="7">
                  <c:v>230.96944767000011</c:v>
                </c:pt>
                <c:pt idx="8">
                  <c:v>148.15218220999998</c:v>
                </c:pt>
                <c:pt idx="9">
                  <c:v>187.73105867000004</c:v>
                </c:pt>
                <c:pt idx="10">
                  <c:v>167.78305459000012</c:v>
                </c:pt>
                <c:pt idx="11">
                  <c:v>175.22551751999995</c:v>
                </c:pt>
                <c:pt idx="12">
                  <c:v>147.22276973999985</c:v>
                </c:pt>
                <c:pt idx="13">
                  <c:v>158.84020437000001</c:v>
                </c:pt>
                <c:pt idx="14">
                  <c:v>175.08992241999999</c:v>
                </c:pt>
                <c:pt idx="15">
                  <c:v>174.80045542000002</c:v>
                </c:pt>
                <c:pt idx="16">
                  <c:v>218.64445283000003</c:v>
                </c:pt>
                <c:pt idx="17">
                  <c:v>202.88765571000008</c:v>
                </c:pt>
                <c:pt idx="18">
                  <c:v>212.1583872799998</c:v>
                </c:pt>
                <c:pt idx="19">
                  <c:v>215.43480024999991</c:v>
                </c:pt>
                <c:pt idx="20">
                  <c:v>202.0688364799999</c:v>
                </c:pt>
                <c:pt idx="21">
                  <c:v>213.8159225899999</c:v>
                </c:pt>
                <c:pt idx="22">
                  <c:v>189.93845972999992</c:v>
                </c:pt>
                <c:pt idx="23">
                  <c:v>188.54818948999997</c:v>
                </c:pt>
                <c:pt idx="24">
                  <c:v>204.94696669000004</c:v>
                </c:pt>
                <c:pt idx="25">
                  <c:v>185.32664594999989</c:v>
                </c:pt>
                <c:pt idx="26">
                  <c:v>168.17155155000006</c:v>
                </c:pt>
                <c:pt idx="27">
                  <c:v>208.55517530000003</c:v>
                </c:pt>
                <c:pt idx="28">
                  <c:v>204.48529517</c:v>
                </c:pt>
                <c:pt idx="29">
                  <c:v>189.67720119000001</c:v>
                </c:pt>
                <c:pt idx="30">
                  <c:v>225.3809127400001</c:v>
                </c:pt>
                <c:pt idx="31">
                  <c:v>237.58134312000007</c:v>
                </c:pt>
                <c:pt idx="32">
                  <c:v>227.22212792000002</c:v>
                </c:pt>
                <c:pt idx="33">
                  <c:v>177.42708629000003</c:v>
                </c:pt>
                <c:pt idx="34">
                  <c:v>126.08520565000002</c:v>
                </c:pt>
                <c:pt idx="35">
                  <c:v>218.97957945000005</c:v>
                </c:pt>
                <c:pt idx="36">
                  <c:v>202.34472959000004</c:v>
                </c:pt>
                <c:pt idx="37">
                  <c:v>182.33756601000002</c:v>
                </c:pt>
                <c:pt idx="38">
                  <c:v>232.88564478999996</c:v>
                </c:pt>
                <c:pt idx="39">
                  <c:v>217.97955848000001</c:v>
                </c:pt>
                <c:pt idx="40">
                  <c:v>215.15515540999999</c:v>
                </c:pt>
                <c:pt idx="41">
                  <c:v>228.87036185999986</c:v>
                </c:pt>
                <c:pt idx="42">
                  <c:v>309.16187171999985</c:v>
                </c:pt>
                <c:pt idx="43">
                  <c:v>282.77927532999973</c:v>
                </c:pt>
                <c:pt idx="44">
                  <c:v>295.50040437000001</c:v>
                </c:pt>
                <c:pt idx="45">
                  <c:v>286.73492699999974</c:v>
                </c:pt>
                <c:pt idx="46">
                  <c:v>189.42545044000011</c:v>
                </c:pt>
                <c:pt idx="47">
                  <c:v>260.23350032999986</c:v>
                </c:pt>
                <c:pt idx="48">
                  <c:v>217.89367776999995</c:v>
                </c:pt>
                <c:pt idx="49">
                  <c:v>231.30016259000001</c:v>
                </c:pt>
                <c:pt idx="50">
                  <c:v>266.61332622999976</c:v>
                </c:pt>
                <c:pt idx="51">
                  <c:v>248.84568213000011</c:v>
                </c:pt>
                <c:pt idx="52">
                  <c:v>247.27795978</c:v>
                </c:pt>
                <c:pt idx="53">
                  <c:v>237.8961450300001</c:v>
                </c:pt>
                <c:pt idx="54">
                  <c:v>221.08703944999999</c:v>
                </c:pt>
                <c:pt idx="55">
                  <c:v>224.35377112999993</c:v>
                </c:pt>
                <c:pt idx="56">
                  <c:v>226.98245611000004</c:v>
                </c:pt>
                <c:pt idx="57">
                  <c:v>217.72774415000021</c:v>
                </c:pt>
                <c:pt idx="58">
                  <c:v>197.99547998</c:v>
                </c:pt>
                <c:pt idx="59">
                  <c:v>237.54078865000022</c:v>
                </c:pt>
                <c:pt idx="60">
                  <c:v>196.86805034999989</c:v>
                </c:pt>
                <c:pt idx="61">
                  <c:v>203.04668769999998</c:v>
                </c:pt>
                <c:pt idx="62">
                  <c:v>243.1335013799999</c:v>
                </c:pt>
                <c:pt idx="63">
                  <c:v>163.41163961000007</c:v>
                </c:pt>
                <c:pt idx="64">
                  <c:v>212.29862187999998</c:v>
                </c:pt>
                <c:pt idx="65">
                  <c:v>253.04215296000007</c:v>
                </c:pt>
                <c:pt idx="66">
                  <c:v>224.4827635100001</c:v>
                </c:pt>
                <c:pt idx="67">
                  <c:v>255.78251822999997</c:v>
                </c:pt>
                <c:pt idx="68">
                  <c:v>227.32200350000002</c:v>
                </c:pt>
                <c:pt idx="69">
                  <c:v>212.29614188999989</c:v>
                </c:pt>
                <c:pt idx="70">
                  <c:v>204.14677251999998</c:v>
                </c:pt>
                <c:pt idx="71">
                  <c:v>254.85708427999998</c:v>
                </c:pt>
                <c:pt idx="72">
                  <c:v>198.37435086000005</c:v>
                </c:pt>
                <c:pt idx="73">
                  <c:v>175.78741023999996</c:v>
                </c:pt>
                <c:pt idx="74">
                  <c:v>190.68255741000007</c:v>
                </c:pt>
                <c:pt idx="75">
                  <c:v>212.91319143999996</c:v>
                </c:pt>
                <c:pt idx="76">
                  <c:v>214.19225815999977</c:v>
                </c:pt>
                <c:pt idx="77">
                  <c:v>180.91618994999999</c:v>
                </c:pt>
                <c:pt idx="78">
                  <c:v>197.41089926999999</c:v>
                </c:pt>
                <c:pt idx="79">
                  <c:v>190.83679650999994</c:v>
                </c:pt>
                <c:pt idx="80">
                  <c:v>191.56698211</c:v>
                </c:pt>
                <c:pt idx="81">
                  <c:v>194.38731530000001</c:v>
                </c:pt>
                <c:pt idx="82">
                  <c:v>196.56078001000014</c:v>
                </c:pt>
                <c:pt idx="83">
                  <c:v>220.00033432000004</c:v>
                </c:pt>
                <c:pt idx="84">
                  <c:v>176.80523040999998</c:v>
                </c:pt>
                <c:pt idx="85">
                  <c:v>172.17396289999991</c:v>
                </c:pt>
                <c:pt idx="86">
                  <c:v>152.22634491999995</c:v>
                </c:pt>
                <c:pt idx="87">
                  <c:v>179.19383221999979</c:v>
                </c:pt>
                <c:pt idx="88">
                  <c:v>181.63601920999997</c:v>
                </c:pt>
                <c:pt idx="89">
                  <c:v>174.05491311999995</c:v>
                </c:pt>
                <c:pt idx="90">
                  <c:v>206.99495042999996</c:v>
                </c:pt>
                <c:pt idx="91">
                  <c:v>212.11247089999995</c:v>
                </c:pt>
                <c:pt idx="92">
                  <c:v>189.59917472000006</c:v>
                </c:pt>
                <c:pt idx="93">
                  <c:v>183.11487725000006</c:v>
                </c:pt>
                <c:pt idx="94">
                  <c:v>169.07556200999997</c:v>
                </c:pt>
                <c:pt idx="95">
                  <c:v>222.52916542</c:v>
                </c:pt>
                <c:pt idx="96">
                  <c:v>182.63907569000006</c:v>
                </c:pt>
                <c:pt idx="97">
                  <c:v>166.29414762999994</c:v>
                </c:pt>
                <c:pt idx="98">
                  <c:v>132.74628815000005</c:v>
                </c:pt>
                <c:pt idx="99">
                  <c:v>20.780318940000004</c:v>
                </c:pt>
                <c:pt idx="100">
                  <c:v>28.592918880000003</c:v>
                </c:pt>
                <c:pt idx="101">
                  <c:v>50.384933439999983</c:v>
                </c:pt>
                <c:pt idx="102">
                  <c:v>74.22232972999997</c:v>
                </c:pt>
                <c:pt idx="103">
                  <c:v>86.501205309999975</c:v>
                </c:pt>
                <c:pt idx="104">
                  <c:v>99.379707429999982</c:v>
                </c:pt>
                <c:pt idx="105">
                  <c:v>104.08408809999999</c:v>
                </c:pt>
                <c:pt idx="106">
                  <c:v>85.664477219999995</c:v>
                </c:pt>
                <c:pt idx="107">
                  <c:v>122.17848397</c:v>
                </c:pt>
                <c:pt idx="108">
                  <c:v>98.323909280000038</c:v>
                </c:pt>
                <c:pt idx="109">
                  <c:v>107.13254534999996</c:v>
                </c:pt>
                <c:pt idx="110">
                  <c:v>150.41423376000009</c:v>
                </c:pt>
                <c:pt idx="111">
                  <c:v>136.26156534</c:v>
                </c:pt>
                <c:pt idx="112">
                  <c:v>143.42874394</c:v>
                </c:pt>
                <c:pt idx="113">
                  <c:v>177.93340713000001</c:v>
                </c:pt>
                <c:pt idx="114">
                  <c:v>159.86953880999997</c:v>
                </c:pt>
                <c:pt idx="115">
                  <c:v>180.03309524000002</c:v>
                </c:pt>
                <c:pt idx="116">
                  <c:v>179.11819934000005</c:v>
                </c:pt>
                <c:pt idx="117">
                  <c:v>182.85290266999993</c:v>
                </c:pt>
                <c:pt idx="118">
                  <c:v>132.28773614000005</c:v>
                </c:pt>
                <c:pt idx="119">
                  <c:v>181.50413116000001</c:v>
                </c:pt>
                <c:pt idx="120">
                  <c:v>148.99213577</c:v>
                </c:pt>
                <c:pt idx="121">
                  <c:v>151.69768418000001</c:v>
                </c:pt>
                <c:pt idx="122">
                  <c:v>179.24314335999995</c:v>
                </c:pt>
                <c:pt idx="123">
                  <c:v>159.45004699</c:v>
                </c:pt>
                <c:pt idx="124">
                  <c:v>170.79255996000001</c:v>
                </c:pt>
                <c:pt idx="125">
                  <c:v>185.17633627000004</c:v>
                </c:pt>
                <c:pt idx="126">
                  <c:v>183.52032825999999</c:v>
                </c:pt>
                <c:pt idx="127">
                  <c:v>202.24757237</c:v>
                </c:pt>
                <c:pt idx="128">
                  <c:v>220.50709479</c:v>
                </c:pt>
                <c:pt idx="129">
                  <c:v>214.03618823999997</c:v>
                </c:pt>
                <c:pt idx="130">
                  <c:v>178.97098349999999</c:v>
                </c:pt>
                <c:pt idx="131">
                  <c:v>199.78867416999998</c:v>
                </c:pt>
                <c:pt idx="132">
                  <c:v>188.09141834000002</c:v>
                </c:pt>
                <c:pt idx="133">
                  <c:v>153.06885505</c:v>
                </c:pt>
                <c:pt idx="134">
                  <c:v>200.47548426999998</c:v>
                </c:pt>
                <c:pt idx="135">
                  <c:v>154.68376015999999</c:v>
                </c:pt>
                <c:pt idx="136">
                  <c:v>201.66355461999999</c:v>
                </c:pt>
                <c:pt idx="137">
                  <c:v>206.73965084999998</c:v>
                </c:pt>
                <c:pt idx="138">
                  <c:v>194.1336968</c:v>
                </c:pt>
                <c:pt idx="139">
                  <c:v>173.76176742000001</c:v>
                </c:pt>
                <c:pt idx="140">
                  <c:v>170.67026553999997</c:v>
                </c:pt>
                <c:pt idx="141">
                  <c:v>152.35645481</c:v>
                </c:pt>
                <c:pt idx="142">
                  <c:v>138.04639375999997</c:v>
                </c:pt>
                <c:pt idx="143">
                  <c:v>179.50024017999999</c:v>
                </c:pt>
                <c:pt idx="144">
                  <c:v>187.37299221000012</c:v>
                </c:pt>
                <c:pt idx="145">
                  <c:v>151.89284861000002</c:v>
                </c:pt>
                <c:pt idx="146">
                  <c:v>150.05090175999999</c:v>
                </c:pt>
                <c:pt idx="147">
                  <c:v>189.45287866000004</c:v>
                </c:pt>
                <c:pt idx="148">
                  <c:v>156.45274789000001</c:v>
                </c:pt>
                <c:pt idx="149">
                  <c:v>186.00246598000001</c:v>
                </c:pt>
                <c:pt idx="150">
                  <c:v>183.08063401000004</c:v>
                </c:pt>
                <c:pt idx="151">
                  <c:v>158.29600138000006</c:v>
                </c:pt>
                <c:pt idx="152">
                  <c:v>116.56046991999997</c:v>
                </c:pt>
                <c:pt idx="153">
                  <c:v>138.93494464999995</c:v>
                </c:pt>
                <c:pt idx="154">
                  <c:v>115.43364742999998</c:v>
                </c:pt>
                <c:pt idx="155">
                  <c:v>149.07007511999996</c:v>
                </c:pt>
                <c:pt idx="156">
                  <c:v>146.35136618000001</c:v>
                </c:pt>
                <c:pt idx="157">
                  <c:v>147.27851028000003</c:v>
                </c:pt>
                <c:pt idx="158">
                  <c:v>129.51331581999997</c:v>
                </c:pt>
                <c:pt idx="159">
                  <c:v>178.21481748999997</c:v>
                </c:pt>
                <c:pt idx="160">
                  <c:v>121.30888014</c:v>
                </c:pt>
              </c:numCache>
            </c:numRef>
          </c:val>
          <c:smooth val="0"/>
          <c:extLst>
            <c:ext xmlns:c16="http://schemas.microsoft.com/office/drawing/2014/chart" uri="{C3380CC4-5D6E-409C-BE32-E72D297353CC}">
              <c16:uniqueId val="{00000001-19E3-42E0-879D-5F416A54CD0E}"/>
            </c:ext>
          </c:extLst>
        </c:ser>
        <c:dLbls>
          <c:showLegendKey val="0"/>
          <c:showVal val="0"/>
          <c:showCatName val="0"/>
          <c:showSerName val="0"/>
          <c:showPercent val="0"/>
          <c:showBubbleSize val="0"/>
        </c:dLbls>
        <c:smooth val="0"/>
        <c:axId val="1376857952"/>
        <c:axId val="1376858912"/>
      </c:lineChart>
      <c:catAx>
        <c:axId val="13768579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376858912"/>
        <c:crosses val="autoZero"/>
        <c:auto val="1"/>
        <c:lblAlgn val="ctr"/>
        <c:lblOffset val="100"/>
        <c:noMultiLvlLbl val="0"/>
      </c:catAx>
      <c:valAx>
        <c:axId val="137685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37685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autos 4!TablaDinámica3</c:name>
    <c:fmtId val="73"/>
  </c:pivotSource>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A"/>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dLbl>
          <c:idx val="0"/>
          <c:layout>
            <c:manualLayout>
              <c:x val="0.19047615431435219"/>
              <c:y val="-8.56898029134532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0.19529833543623462"/>
              <c:y val="-2.39931448157669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0.2266425127284698"/>
              <c:y val="5.826906598114824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0.20012051655811697"/>
              <c:y val="4.798628963153384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0.23146469385035215"/>
              <c:y val="-2.39931448157669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0.19770942599717581"/>
              <c:y val="-8.911739502999142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6"/>
        <c:spPr>
          <a:solidFill>
            <a:schemeClr val="accent1"/>
          </a:solidFill>
          <a:ln w="19050">
            <a:solidFill>
              <a:schemeClr val="lt1"/>
            </a:solidFill>
          </a:ln>
          <a:effectLst/>
        </c:spPr>
        <c:dLbl>
          <c:idx val="0"/>
          <c:layout>
            <c:manualLayout>
              <c:x val="-0.10849907524235261"/>
              <c:y val="-0.16109682947729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0.2266425127284698"/>
              <c:y val="-0.1542416452442159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0.19047615431435219"/>
              <c:y val="-8.56898029134532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1"/>
        <c:spPr>
          <a:solidFill>
            <a:schemeClr val="accent1"/>
          </a:solidFill>
          <a:ln w="19050">
            <a:solidFill>
              <a:schemeClr val="lt1"/>
            </a:solidFill>
          </a:ln>
          <a:effectLst/>
        </c:spPr>
        <c:dLbl>
          <c:idx val="0"/>
          <c:layout>
            <c:manualLayout>
              <c:x val="0.19529833543623462"/>
              <c:y val="-2.39931448157669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2"/>
        <c:spPr>
          <a:solidFill>
            <a:schemeClr val="accent1"/>
          </a:solidFill>
          <a:ln w="19050">
            <a:solidFill>
              <a:schemeClr val="lt1"/>
            </a:solidFill>
          </a:ln>
          <a:effectLst/>
        </c:spPr>
        <c:dLbl>
          <c:idx val="0"/>
          <c:layout>
            <c:manualLayout>
              <c:x val="-0.2266425127284698"/>
              <c:y val="5.826906598114824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3"/>
        <c:spPr>
          <a:solidFill>
            <a:schemeClr val="accent1"/>
          </a:solidFill>
          <a:ln w="19050">
            <a:solidFill>
              <a:schemeClr val="lt1"/>
            </a:solidFill>
          </a:ln>
          <a:effectLst/>
        </c:spPr>
        <c:dLbl>
          <c:idx val="0"/>
          <c:layout>
            <c:manualLayout>
              <c:x val="-0.20012051655811697"/>
              <c:y val="4.798628963153384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4"/>
        <c:spPr>
          <a:solidFill>
            <a:schemeClr val="accent1"/>
          </a:solidFill>
          <a:ln w="19050">
            <a:solidFill>
              <a:schemeClr val="lt1"/>
            </a:solidFill>
          </a:ln>
          <a:effectLst/>
        </c:spPr>
        <c:dLbl>
          <c:idx val="0"/>
          <c:layout>
            <c:manualLayout>
              <c:x val="-0.23146469385035215"/>
              <c:y val="-2.39931448157669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0.19770942599717581"/>
              <c:y val="-8.911739502999142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0.10849907524235261"/>
              <c:y val="-0.16109682947729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0.2266425127284698"/>
              <c:y val="-0.1542416452442159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0.19047615431435219"/>
              <c:y val="-8.56898029134532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1"/>
        <c:spPr>
          <a:solidFill>
            <a:schemeClr val="accent1"/>
          </a:solidFill>
          <a:ln w="19050">
            <a:solidFill>
              <a:schemeClr val="lt1"/>
            </a:solidFill>
          </a:ln>
          <a:effectLst/>
        </c:spPr>
        <c:dLbl>
          <c:idx val="0"/>
          <c:layout>
            <c:manualLayout>
              <c:x val="0.19529833543623462"/>
              <c:y val="-2.39931448157669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2"/>
        <c:spPr>
          <a:solidFill>
            <a:schemeClr val="accent1"/>
          </a:solidFill>
          <a:ln w="19050">
            <a:solidFill>
              <a:schemeClr val="lt1"/>
            </a:solidFill>
          </a:ln>
          <a:effectLst/>
        </c:spPr>
        <c:dLbl>
          <c:idx val="0"/>
          <c:layout>
            <c:manualLayout>
              <c:x val="-0.2266425127284698"/>
              <c:y val="5.826906598114824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3"/>
        <c:spPr>
          <a:solidFill>
            <a:schemeClr val="accent1"/>
          </a:solidFill>
          <a:ln w="19050">
            <a:solidFill>
              <a:schemeClr val="lt1"/>
            </a:solidFill>
          </a:ln>
          <a:effectLst/>
        </c:spPr>
        <c:dLbl>
          <c:idx val="0"/>
          <c:layout>
            <c:manualLayout>
              <c:x val="-0.20012051655811697"/>
              <c:y val="4.798628963153384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4"/>
        <c:spPr>
          <a:solidFill>
            <a:schemeClr val="accent1"/>
          </a:solidFill>
          <a:ln w="19050">
            <a:solidFill>
              <a:schemeClr val="lt1"/>
            </a:solidFill>
          </a:ln>
          <a:effectLst/>
        </c:spPr>
        <c:dLbl>
          <c:idx val="0"/>
          <c:layout>
            <c:manualLayout>
              <c:x val="-0.23146469385035215"/>
              <c:y val="-2.39931448157669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5"/>
        <c:spPr>
          <a:solidFill>
            <a:schemeClr val="accent1"/>
          </a:solidFill>
          <a:ln w="19050">
            <a:solidFill>
              <a:schemeClr val="lt1"/>
            </a:solidFill>
          </a:ln>
          <a:effectLst/>
        </c:spPr>
        <c:dLbl>
          <c:idx val="0"/>
          <c:layout>
            <c:manualLayout>
              <c:x val="-0.19770942599717581"/>
              <c:y val="-8.911739502999142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6"/>
        <c:spPr>
          <a:solidFill>
            <a:schemeClr val="accent1"/>
          </a:solidFill>
          <a:ln w="19050">
            <a:solidFill>
              <a:schemeClr val="lt1"/>
            </a:solidFill>
          </a:ln>
          <a:effectLst/>
        </c:spPr>
        <c:dLbl>
          <c:idx val="0"/>
          <c:layout>
            <c:manualLayout>
              <c:x val="-0.10849907524235261"/>
              <c:y val="-0.161096829477292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7"/>
        <c:spPr>
          <a:solidFill>
            <a:schemeClr val="accent1"/>
          </a:solidFill>
          <a:ln w="19050">
            <a:solidFill>
              <a:schemeClr val="lt1"/>
            </a:solidFill>
          </a:ln>
          <a:effectLst/>
        </c:spPr>
        <c:dLbl>
          <c:idx val="0"/>
          <c:layout>
            <c:manualLayout>
              <c:x val="0.2266425127284698"/>
              <c:y val="-0.1542416452442159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48"/>
        <c:spPr>
          <a:solidFill>
            <a:schemeClr val="accent1"/>
          </a:solidFill>
          <a:ln w="19050">
            <a:solidFill>
              <a:schemeClr val="lt1"/>
            </a:solidFill>
          </a:ln>
          <a:effectLst/>
        </c:spPr>
      </c:pivotFmt>
    </c:pivotFmts>
    <c:plotArea>
      <c:layout/>
      <c:doughnutChart>
        <c:varyColors val="1"/>
        <c:ser>
          <c:idx val="0"/>
          <c:order val="0"/>
          <c:tx>
            <c:strRef>
              <c:f>'TD autos 4'!$B$1:$B$2</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36-4A23-90FB-FD26B0C5BD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36-4A23-90FB-FD26B0C5BD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36-4A23-90FB-FD26B0C5BD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36-4A23-90FB-FD26B0C5BDC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836-4A23-90FB-FD26B0C5BDC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836-4A23-90FB-FD26B0C5BDC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836-4A23-90FB-FD26B0C5BDC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836-4A23-90FB-FD26B0C5BDC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836-4A23-90FB-FD26B0C5BDCD}"/>
              </c:ext>
            </c:extLst>
          </c:dPt>
          <c:dLbls>
            <c:dLbl>
              <c:idx val="0"/>
              <c:layout>
                <c:manualLayout>
                  <c:x val="0.19047615431435219"/>
                  <c:y val="-8.5689802913453295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836-4A23-90FB-FD26B0C5BDCD}"/>
                </c:ext>
              </c:extLst>
            </c:dLbl>
            <c:dLbl>
              <c:idx val="1"/>
              <c:layout>
                <c:manualLayout>
                  <c:x val="0.19529833543623462"/>
                  <c:y val="-2.399314481576692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836-4A23-90FB-FD26B0C5BDCD}"/>
                </c:ext>
              </c:extLst>
            </c:dLbl>
            <c:dLbl>
              <c:idx val="2"/>
              <c:layout>
                <c:manualLayout>
                  <c:x val="-0.2266425127284698"/>
                  <c:y val="5.8269065981148241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5836-4A23-90FB-FD26B0C5BDCD}"/>
                </c:ext>
              </c:extLst>
            </c:dLbl>
            <c:dLbl>
              <c:idx val="3"/>
              <c:layout>
                <c:manualLayout>
                  <c:x val="-0.20012051655811697"/>
                  <c:y val="4.798628963153384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5836-4A23-90FB-FD26B0C5BDCD}"/>
                </c:ext>
              </c:extLst>
            </c:dLbl>
            <c:dLbl>
              <c:idx val="4"/>
              <c:layout>
                <c:manualLayout>
                  <c:x val="-0.23146469385035215"/>
                  <c:y val="-2.399314481576692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5836-4A23-90FB-FD26B0C5BDCD}"/>
                </c:ext>
              </c:extLst>
            </c:dLbl>
            <c:dLbl>
              <c:idx val="5"/>
              <c:layout>
                <c:manualLayout>
                  <c:x val="-0.19770942599717581"/>
                  <c:y val="-8.9117395029991428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5836-4A23-90FB-FD26B0C5BDCD}"/>
                </c:ext>
              </c:extLst>
            </c:dLbl>
            <c:dLbl>
              <c:idx val="6"/>
              <c:layout>
                <c:manualLayout>
                  <c:x val="-0.10849907524235261"/>
                  <c:y val="-0.161096829477292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5836-4A23-90FB-FD26B0C5BDCD}"/>
                </c:ext>
              </c:extLst>
            </c:dLbl>
            <c:dLbl>
              <c:idx val="7"/>
              <c:layout>
                <c:manualLayout>
                  <c:x val="0.2266425127284698"/>
                  <c:y val="-0.15424164524421594"/>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5836-4A23-90FB-FD26B0C5BD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'TD autos 4'!$A$3:$A$11</c:f>
              <c:strCache>
                <c:ptCount val="9"/>
                <c:pt idx="0">
                  <c:v>Regulares.</c:v>
                </c:pt>
                <c:pt idx="1">
                  <c:v>De lujo.</c:v>
                </c:pt>
                <c:pt idx="2">
                  <c:v>SUV'S.</c:v>
                </c:pt>
                <c:pt idx="3">
                  <c:v>Minivans.</c:v>
                </c:pt>
                <c:pt idx="4">
                  <c:v>Paneles.</c:v>
                </c:pt>
                <c:pt idx="5">
                  <c:v>Pick ups.</c:v>
                </c:pt>
                <c:pt idx="6">
                  <c:v>Buses.</c:v>
                </c:pt>
                <c:pt idx="7">
                  <c:v>Camiones.</c:v>
                </c:pt>
                <c:pt idx="8">
                  <c:v>Otros.</c:v>
                </c:pt>
              </c:strCache>
            </c:strRef>
          </c:cat>
          <c:val>
            <c:numRef>
              <c:f>'TD autos 4'!$B$3:$B$11</c:f>
              <c:numCache>
                <c:formatCode>General</c:formatCode>
                <c:ptCount val="9"/>
                <c:pt idx="0">
                  <c:v>4402</c:v>
                </c:pt>
                <c:pt idx="1">
                  <c:v>961</c:v>
                </c:pt>
                <c:pt idx="2">
                  <c:v>13147</c:v>
                </c:pt>
                <c:pt idx="3">
                  <c:v>367</c:v>
                </c:pt>
                <c:pt idx="4">
                  <c:v>415</c:v>
                </c:pt>
                <c:pt idx="5">
                  <c:v>3279</c:v>
                </c:pt>
                <c:pt idx="6">
                  <c:v>284</c:v>
                </c:pt>
                <c:pt idx="7">
                  <c:v>824</c:v>
                </c:pt>
              </c:numCache>
            </c:numRef>
          </c:val>
          <c:extLst>
            <c:ext xmlns:c16="http://schemas.microsoft.com/office/drawing/2014/chart" uri="{C3380CC4-5D6E-409C-BE32-E72D297353CC}">
              <c16:uniqueId val="{00000012-5836-4A23-90FB-FD26B0C5BDC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autos 2!TablaDinámica1</c:name>
    <c:fmtId val="43"/>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autos 2'!$B$1</c:f>
              <c:strCache>
                <c:ptCount val="1"/>
                <c:pt idx="0">
                  <c:v>Regulares.</c:v>
                </c:pt>
              </c:strCache>
            </c:strRef>
          </c:tx>
          <c:spPr>
            <a:ln w="28575" cap="rnd">
              <a:solidFill>
                <a:schemeClr val="accent1"/>
              </a:solidFill>
              <a:round/>
            </a:ln>
            <a:effectLst/>
          </c:spPr>
          <c:marker>
            <c:symbol val="none"/>
          </c:marker>
          <c:cat>
            <c:multiLvlStrRef>
              <c:f>'TD autos 2'!$A$2:$A$111</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autos 2'!$B$2:$B$111</c:f>
              <c:numCache>
                <c:formatCode>General</c:formatCode>
                <c:ptCount val="77"/>
                <c:pt idx="0">
                  <c:v>1310</c:v>
                </c:pt>
                <c:pt idx="1">
                  <c:v>1564</c:v>
                </c:pt>
                <c:pt idx="2">
                  <c:v>1155</c:v>
                </c:pt>
                <c:pt idx="3">
                  <c:v>1452</c:v>
                </c:pt>
                <c:pt idx="4">
                  <c:v>1362</c:v>
                </c:pt>
                <c:pt idx="5">
                  <c:v>1248</c:v>
                </c:pt>
                <c:pt idx="6">
                  <c:v>1374</c:v>
                </c:pt>
                <c:pt idx="7">
                  <c:v>1518</c:v>
                </c:pt>
                <c:pt idx="8">
                  <c:v>1175</c:v>
                </c:pt>
                <c:pt idx="9">
                  <c:v>2178</c:v>
                </c:pt>
                <c:pt idx="10">
                  <c:v>987</c:v>
                </c:pt>
                <c:pt idx="11">
                  <c:v>1250</c:v>
                </c:pt>
                <c:pt idx="12">
                  <c:v>1348</c:v>
                </c:pt>
                <c:pt idx="13">
                  <c:v>1219</c:v>
                </c:pt>
                <c:pt idx="14">
                  <c:v>713</c:v>
                </c:pt>
                <c:pt idx="15">
                  <c:v>11</c:v>
                </c:pt>
                <c:pt idx="16">
                  <c:v>13</c:v>
                </c:pt>
                <c:pt idx="17">
                  <c:v>173</c:v>
                </c:pt>
                <c:pt idx="18">
                  <c:v>343</c:v>
                </c:pt>
                <c:pt idx="19">
                  <c:v>484</c:v>
                </c:pt>
                <c:pt idx="20">
                  <c:v>732</c:v>
                </c:pt>
                <c:pt idx="21">
                  <c:v>872</c:v>
                </c:pt>
                <c:pt idx="22">
                  <c:v>737</c:v>
                </c:pt>
                <c:pt idx="23">
                  <c:v>1025</c:v>
                </c:pt>
                <c:pt idx="24">
                  <c:v>490</c:v>
                </c:pt>
                <c:pt idx="25">
                  <c:v>785</c:v>
                </c:pt>
                <c:pt idx="26">
                  <c:v>1284</c:v>
                </c:pt>
                <c:pt idx="27">
                  <c:v>1019</c:v>
                </c:pt>
                <c:pt idx="28">
                  <c:v>1073</c:v>
                </c:pt>
                <c:pt idx="29">
                  <c:v>858</c:v>
                </c:pt>
                <c:pt idx="30">
                  <c:v>788</c:v>
                </c:pt>
                <c:pt idx="31">
                  <c:v>818</c:v>
                </c:pt>
                <c:pt idx="32">
                  <c:v>939</c:v>
                </c:pt>
                <c:pt idx="33">
                  <c:v>883</c:v>
                </c:pt>
                <c:pt idx="34">
                  <c:v>656</c:v>
                </c:pt>
                <c:pt idx="35">
                  <c:v>1129</c:v>
                </c:pt>
                <c:pt idx="36">
                  <c:v>848</c:v>
                </c:pt>
                <c:pt idx="37">
                  <c:v>777</c:v>
                </c:pt>
                <c:pt idx="38">
                  <c:v>1039</c:v>
                </c:pt>
                <c:pt idx="39">
                  <c:v>919</c:v>
                </c:pt>
                <c:pt idx="40">
                  <c:v>753</c:v>
                </c:pt>
                <c:pt idx="41">
                  <c:v>786</c:v>
                </c:pt>
                <c:pt idx="42">
                  <c:v>600</c:v>
                </c:pt>
                <c:pt idx="43">
                  <c:v>545</c:v>
                </c:pt>
                <c:pt idx="44">
                  <c:v>917</c:v>
                </c:pt>
                <c:pt idx="45">
                  <c:v>966</c:v>
                </c:pt>
                <c:pt idx="46">
                  <c:v>693</c:v>
                </c:pt>
                <c:pt idx="47">
                  <c:v>663</c:v>
                </c:pt>
                <c:pt idx="48">
                  <c:v>907</c:v>
                </c:pt>
                <c:pt idx="49">
                  <c:v>915</c:v>
                </c:pt>
                <c:pt idx="50">
                  <c:v>1037</c:v>
                </c:pt>
                <c:pt idx="51">
                  <c:v>1027</c:v>
                </c:pt>
                <c:pt idx="52">
                  <c:v>1123</c:v>
                </c:pt>
                <c:pt idx="53">
                  <c:v>886</c:v>
                </c:pt>
                <c:pt idx="54">
                  <c:v>826</c:v>
                </c:pt>
                <c:pt idx="55">
                  <c:v>767</c:v>
                </c:pt>
                <c:pt idx="56">
                  <c:v>960</c:v>
                </c:pt>
                <c:pt idx="57">
                  <c:v>1041</c:v>
                </c:pt>
                <c:pt idx="58">
                  <c:v>953</c:v>
                </c:pt>
                <c:pt idx="59">
                  <c:v>1011</c:v>
                </c:pt>
                <c:pt idx="60">
                  <c:v>1001</c:v>
                </c:pt>
                <c:pt idx="61">
                  <c:v>885</c:v>
                </c:pt>
                <c:pt idx="62">
                  <c:v>1002</c:v>
                </c:pt>
                <c:pt idx="63">
                  <c:v>1046</c:v>
                </c:pt>
                <c:pt idx="64">
                  <c:v>1071</c:v>
                </c:pt>
                <c:pt idx="65">
                  <c:v>784</c:v>
                </c:pt>
                <c:pt idx="66">
                  <c:v>967</c:v>
                </c:pt>
                <c:pt idx="67">
                  <c:v>1031</c:v>
                </c:pt>
                <c:pt idx="68">
                  <c:v>821</c:v>
                </c:pt>
                <c:pt idx="69">
                  <c:v>1373</c:v>
                </c:pt>
                <c:pt idx="70">
                  <c:v>842</c:v>
                </c:pt>
                <c:pt idx="71">
                  <c:v>733</c:v>
                </c:pt>
                <c:pt idx="72">
                  <c:v>861</c:v>
                </c:pt>
                <c:pt idx="73">
                  <c:v>1008</c:v>
                </c:pt>
                <c:pt idx="74">
                  <c:v>885</c:v>
                </c:pt>
                <c:pt idx="75">
                  <c:v>883</c:v>
                </c:pt>
                <c:pt idx="76">
                  <c:v>765</c:v>
                </c:pt>
              </c:numCache>
            </c:numRef>
          </c:val>
          <c:smooth val="0"/>
          <c:extLst>
            <c:ext xmlns:c16="http://schemas.microsoft.com/office/drawing/2014/chart" uri="{C3380CC4-5D6E-409C-BE32-E72D297353CC}">
              <c16:uniqueId val="{00000000-F34A-4334-BCA9-3B3C828215DB}"/>
            </c:ext>
          </c:extLst>
        </c:ser>
        <c:ser>
          <c:idx val="1"/>
          <c:order val="1"/>
          <c:tx>
            <c:strRef>
              <c:f>'TD autos 2'!$C$1</c:f>
              <c:strCache>
                <c:ptCount val="1"/>
                <c:pt idx="0">
                  <c:v>De lujo.</c:v>
                </c:pt>
              </c:strCache>
            </c:strRef>
          </c:tx>
          <c:spPr>
            <a:ln w="28575" cap="rnd">
              <a:solidFill>
                <a:schemeClr val="accent2"/>
              </a:solidFill>
              <a:round/>
            </a:ln>
            <a:effectLst/>
          </c:spPr>
          <c:marker>
            <c:symbol val="none"/>
          </c:marker>
          <c:cat>
            <c:multiLvlStrRef>
              <c:f>'TD autos 2'!$A$2:$A$111</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autos 2'!$C$2:$C$111</c:f>
              <c:numCache>
                <c:formatCode>General</c:formatCode>
                <c:ptCount val="77"/>
                <c:pt idx="0">
                  <c:v>169</c:v>
                </c:pt>
                <c:pt idx="1">
                  <c:v>201</c:v>
                </c:pt>
                <c:pt idx="2">
                  <c:v>215</c:v>
                </c:pt>
                <c:pt idx="3">
                  <c:v>189</c:v>
                </c:pt>
                <c:pt idx="4">
                  <c:v>216</c:v>
                </c:pt>
                <c:pt idx="5">
                  <c:v>221</c:v>
                </c:pt>
                <c:pt idx="6">
                  <c:v>217</c:v>
                </c:pt>
                <c:pt idx="7">
                  <c:v>228</c:v>
                </c:pt>
                <c:pt idx="8">
                  <c:v>226</c:v>
                </c:pt>
                <c:pt idx="9">
                  <c:v>328</c:v>
                </c:pt>
                <c:pt idx="10">
                  <c:v>211</c:v>
                </c:pt>
                <c:pt idx="11">
                  <c:v>215</c:v>
                </c:pt>
                <c:pt idx="12">
                  <c:v>184</c:v>
                </c:pt>
                <c:pt idx="13">
                  <c:v>171</c:v>
                </c:pt>
                <c:pt idx="14">
                  <c:v>114</c:v>
                </c:pt>
                <c:pt idx="15">
                  <c:v>3</c:v>
                </c:pt>
                <c:pt idx="16">
                  <c:v>7</c:v>
                </c:pt>
                <c:pt idx="17">
                  <c:v>44</c:v>
                </c:pt>
                <c:pt idx="18">
                  <c:v>59</c:v>
                </c:pt>
                <c:pt idx="19">
                  <c:v>62</c:v>
                </c:pt>
                <c:pt idx="20">
                  <c:v>125</c:v>
                </c:pt>
                <c:pt idx="21">
                  <c:v>131</c:v>
                </c:pt>
                <c:pt idx="22">
                  <c:v>134</c:v>
                </c:pt>
                <c:pt idx="23">
                  <c:v>181</c:v>
                </c:pt>
                <c:pt idx="24">
                  <c:v>77</c:v>
                </c:pt>
                <c:pt idx="25">
                  <c:v>121</c:v>
                </c:pt>
                <c:pt idx="26">
                  <c:v>186</c:v>
                </c:pt>
                <c:pt idx="27">
                  <c:v>128</c:v>
                </c:pt>
                <c:pt idx="28">
                  <c:v>183</c:v>
                </c:pt>
                <c:pt idx="29">
                  <c:v>202</c:v>
                </c:pt>
                <c:pt idx="30">
                  <c:v>165</c:v>
                </c:pt>
                <c:pt idx="31">
                  <c:v>199</c:v>
                </c:pt>
                <c:pt idx="32">
                  <c:v>180</c:v>
                </c:pt>
                <c:pt idx="33">
                  <c:v>156</c:v>
                </c:pt>
                <c:pt idx="34">
                  <c:v>170</c:v>
                </c:pt>
                <c:pt idx="35">
                  <c:v>220</c:v>
                </c:pt>
                <c:pt idx="36">
                  <c:v>128</c:v>
                </c:pt>
                <c:pt idx="37">
                  <c:v>180</c:v>
                </c:pt>
                <c:pt idx="38">
                  <c:v>206</c:v>
                </c:pt>
                <c:pt idx="39">
                  <c:v>113</c:v>
                </c:pt>
                <c:pt idx="40">
                  <c:v>179</c:v>
                </c:pt>
                <c:pt idx="41">
                  <c:v>136</c:v>
                </c:pt>
                <c:pt idx="42">
                  <c:v>161</c:v>
                </c:pt>
                <c:pt idx="43">
                  <c:v>172</c:v>
                </c:pt>
                <c:pt idx="44">
                  <c:v>193</c:v>
                </c:pt>
                <c:pt idx="45">
                  <c:v>213</c:v>
                </c:pt>
                <c:pt idx="46">
                  <c:v>150</c:v>
                </c:pt>
                <c:pt idx="47">
                  <c:v>230</c:v>
                </c:pt>
                <c:pt idx="48">
                  <c:v>182</c:v>
                </c:pt>
                <c:pt idx="49">
                  <c:v>167</c:v>
                </c:pt>
                <c:pt idx="50">
                  <c:v>249</c:v>
                </c:pt>
                <c:pt idx="51">
                  <c:v>202</c:v>
                </c:pt>
                <c:pt idx="52">
                  <c:v>242</c:v>
                </c:pt>
                <c:pt idx="53">
                  <c:v>219</c:v>
                </c:pt>
                <c:pt idx="54">
                  <c:v>227</c:v>
                </c:pt>
                <c:pt idx="55">
                  <c:v>182</c:v>
                </c:pt>
                <c:pt idx="56">
                  <c:v>188</c:v>
                </c:pt>
                <c:pt idx="57">
                  <c:v>247</c:v>
                </c:pt>
                <c:pt idx="58">
                  <c:v>196</c:v>
                </c:pt>
                <c:pt idx="59">
                  <c:v>244</c:v>
                </c:pt>
                <c:pt idx="60">
                  <c:v>160</c:v>
                </c:pt>
                <c:pt idx="61">
                  <c:v>162</c:v>
                </c:pt>
                <c:pt idx="62">
                  <c:v>200</c:v>
                </c:pt>
                <c:pt idx="63">
                  <c:v>228</c:v>
                </c:pt>
                <c:pt idx="64">
                  <c:v>245</c:v>
                </c:pt>
                <c:pt idx="65">
                  <c:v>200</c:v>
                </c:pt>
                <c:pt idx="66">
                  <c:v>197</c:v>
                </c:pt>
                <c:pt idx="67">
                  <c:v>150</c:v>
                </c:pt>
                <c:pt idx="68">
                  <c:v>176</c:v>
                </c:pt>
                <c:pt idx="69">
                  <c:v>307</c:v>
                </c:pt>
                <c:pt idx="70">
                  <c:v>195</c:v>
                </c:pt>
                <c:pt idx="71">
                  <c:v>229</c:v>
                </c:pt>
                <c:pt idx="72">
                  <c:v>195</c:v>
                </c:pt>
                <c:pt idx="73">
                  <c:v>202</c:v>
                </c:pt>
                <c:pt idx="74">
                  <c:v>173</c:v>
                </c:pt>
                <c:pt idx="75">
                  <c:v>197</c:v>
                </c:pt>
                <c:pt idx="76">
                  <c:v>194</c:v>
                </c:pt>
              </c:numCache>
            </c:numRef>
          </c:val>
          <c:smooth val="0"/>
          <c:extLst>
            <c:ext xmlns:c16="http://schemas.microsoft.com/office/drawing/2014/chart" uri="{C3380CC4-5D6E-409C-BE32-E72D297353CC}">
              <c16:uniqueId val="{00000001-F34A-4334-BCA9-3B3C828215DB}"/>
            </c:ext>
          </c:extLst>
        </c:ser>
        <c:ser>
          <c:idx val="2"/>
          <c:order val="2"/>
          <c:tx>
            <c:strRef>
              <c:f>'TD autos 2'!$D$1</c:f>
              <c:strCache>
                <c:ptCount val="1"/>
                <c:pt idx="0">
                  <c:v>SUV'S.</c:v>
                </c:pt>
              </c:strCache>
            </c:strRef>
          </c:tx>
          <c:spPr>
            <a:ln w="28575" cap="rnd">
              <a:solidFill>
                <a:schemeClr val="accent3"/>
              </a:solidFill>
              <a:round/>
            </a:ln>
            <a:effectLst/>
          </c:spPr>
          <c:marker>
            <c:symbol val="none"/>
          </c:marker>
          <c:cat>
            <c:multiLvlStrRef>
              <c:f>'TD autos 2'!$A$2:$A$111</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autos 2'!$D$2:$D$111</c:f>
              <c:numCache>
                <c:formatCode>General</c:formatCode>
                <c:ptCount val="77"/>
                <c:pt idx="0">
                  <c:v>1233</c:v>
                </c:pt>
                <c:pt idx="1">
                  <c:v>1601</c:v>
                </c:pt>
                <c:pt idx="2">
                  <c:v>1260</c:v>
                </c:pt>
                <c:pt idx="3">
                  <c:v>1810</c:v>
                </c:pt>
                <c:pt idx="4">
                  <c:v>1565</c:v>
                </c:pt>
                <c:pt idx="5">
                  <c:v>1416</c:v>
                </c:pt>
                <c:pt idx="6">
                  <c:v>1486</c:v>
                </c:pt>
                <c:pt idx="7">
                  <c:v>1453</c:v>
                </c:pt>
                <c:pt idx="8">
                  <c:v>1243</c:v>
                </c:pt>
                <c:pt idx="9">
                  <c:v>2415</c:v>
                </c:pt>
                <c:pt idx="10">
                  <c:v>1250</c:v>
                </c:pt>
                <c:pt idx="11">
                  <c:v>1447</c:v>
                </c:pt>
                <c:pt idx="12">
                  <c:v>1258</c:v>
                </c:pt>
                <c:pt idx="13">
                  <c:v>1306</c:v>
                </c:pt>
                <c:pt idx="14">
                  <c:v>759</c:v>
                </c:pt>
                <c:pt idx="15">
                  <c:v>33</c:v>
                </c:pt>
                <c:pt idx="16">
                  <c:v>15</c:v>
                </c:pt>
                <c:pt idx="17">
                  <c:v>212</c:v>
                </c:pt>
                <c:pt idx="18">
                  <c:v>371</c:v>
                </c:pt>
                <c:pt idx="19">
                  <c:v>466</c:v>
                </c:pt>
                <c:pt idx="20">
                  <c:v>912</c:v>
                </c:pt>
                <c:pt idx="21">
                  <c:v>1137</c:v>
                </c:pt>
                <c:pt idx="22">
                  <c:v>1089</c:v>
                </c:pt>
                <c:pt idx="23">
                  <c:v>1665</c:v>
                </c:pt>
                <c:pt idx="24">
                  <c:v>640</c:v>
                </c:pt>
                <c:pt idx="25">
                  <c:v>920</c:v>
                </c:pt>
                <c:pt idx="26">
                  <c:v>1600</c:v>
                </c:pt>
                <c:pt idx="27">
                  <c:v>1319</c:v>
                </c:pt>
                <c:pt idx="28">
                  <c:v>1490</c:v>
                </c:pt>
                <c:pt idx="29">
                  <c:v>1425</c:v>
                </c:pt>
                <c:pt idx="30">
                  <c:v>1473</c:v>
                </c:pt>
                <c:pt idx="31">
                  <c:v>1358</c:v>
                </c:pt>
                <c:pt idx="32">
                  <c:v>1425</c:v>
                </c:pt>
                <c:pt idx="33">
                  <c:v>1382</c:v>
                </c:pt>
                <c:pt idx="34">
                  <c:v>1202</c:v>
                </c:pt>
                <c:pt idx="35">
                  <c:v>1683</c:v>
                </c:pt>
                <c:pt idx="36">
                  <c:v>1275</c:v>
                </c:pt>
                <c:pt idx="37">
                  <c:v>1507</c:v>
                </c:pt>
                <c:pt idx="38">
                  <c:v>1645</c:v>
                </c:pt>
                <c:pt idx="39">
                  <c:v>1751</c:v>
                </c:pt>
                <c:pt idx="40">
                  <c:v>1666</c:v>
                </c:pt>
                <c:pt idx="41">
                  <c:v>1657</c:v>
                </c:pt>
                <c:pt idx="42">
                  <c:v>1472</c:v>
                </c:pt>
                <c:pt idx="43">
                  <c:v>1789</c:v>
                </c:pt>
                <c:pt idx="44">
                  <c:v>1865</c:v>
                </c:pt>
                <c:pt idx="45">
                  <c:v>2387</c:v>
                </c:pt>
                <c:pt idx="46">
                  <c:v>1762</c:v>
                </c:pt>
                <c:pt idx="47">
                  <c:v>1905</c:v>
                </c:pt>
                <c:pt idx="48">
                  <c:v>1839</c:v>
                </c:pt>
                <c:pt idx="49">
                  <c:v>1859</c:v>
                </c:pt>
                <c:pt idx="50">
                  <c:v>2333</c:v>
                </c:pt>
                <c:pt idx="51">
                  <c:v>1894</c:v>
                </c:pt>
                <c:pt idx="52">
                  <c:v>2303</c:v>
                </c:pt>
                <c:pt idx="53">
                  <c:v>1878</c:v>
                </c:pt>
                <c:pt idx="54">
                  <c:v>1639</c:v>
                </c:pt>
                <c:pt idx="55">
                  <c:v>2086</c:v>
                </c:pt>
                <c:pt idx="56">
                  <c:v>2094</c:v>
                </c:pt>
                <c:pt idx="57">
                  <c:v>2493</c:v>
                </c:pt>
                <c:pt idx="58">
                  <c:v>1933</c:v>
                </c:pt>
                <c:pt idx="59">
                  <c:v>1881</c:v>
                </c:pt>
                <c:pt idx="60">
                  <c:v>2153</c:v>
                </c:pt>
                <c:pt idx="61">
                  <c:v>2042</c:v>
                </c:pt>
                <c:pt idx="62">
                  <c:v>2226</c:v>
                </c:pt>
                <c:pt idx="63">
                  <c:v>2574</c:v>
                </c:pt>
                <c:pt idx="64">
                  <c:v>2412</c:v>
                </c:pt>
                <c:pt idx="65">
                  <c:v>2090</c:v>
                </c:pt>
                <c:pt idx="66">
                  <c:v>2323</c:v>
                </c:pt>
                <c:pt idx="67">
                  <c:v>2408</c:v>
                </c:pt>
                <c:pt idx="68">
                  <c:v>2211</c:v>
                </c:pt>
                <c:pt idx="69">
                  <c:v>3807</c:v>
                </c:pt>
                <c:pt idx="70">
                  <c:v>2007</c:v>
                </c:pt>
                <c:pt idx="71">
                  <c:v>2432</c:v>
                </c:pt>
                <c:pt idx="72">
                  <c:v>2571</c:v>
                </c:pt>
                <c:pt idx="73">
                  <c:v>2726</c:v>
                </c:pt>
                <c:pt idx="74">
                  <c:v>2550</c:v>
                </c:pt>
                <c:pt idx="75">
                  <c:v>2837</c:v>
                </c:pt>
                <c:pt idx="76">
                  <c:v>2463</c:v>
                </c:pt>
              </c:numCache>
            </c:numRef>
          </c:val>
          <c:smooth val="0"/>
          <c:extLst>
            <c:ext xmlns:c16="http://schemas.microsoft.com/office/drawing/2014/chart" uri="{C3380CC4-5D6E-409C-BE32-E72D297353CC}">
              <c16:uniqueId val="{00000002-F34A-4334-BCA9-3B3C828215DB}"/>
            </c:ext>
          </c:extLst>
        </c:ser>
        <c:ser>
          <c:idx val="3"/>
          <c:order val="3"/>
          <c:tx>
            <c:strRef>
              <c:f>'TD autos 2'!$E$1</c:f>
              <c:strCache>
                <c:ptCount val="1"/>
                <c:pt idx="0">
                  <c:v>Pick ups.</c:v>
                </c:pt>
              </c:strCache>
            </c:strRef>
          </c:tx>
          <c:spPr>
            <a:ln w="28575" cap="rnd">
              <a:solidFill>
                <a:schemeClr val="accent4"/>
              </a:solidFill>
              <a:round/>
            </a:ln>
            <a:effectLst/>
          </c:spPr>
          <c:marker>
            <c:symbol val="none"/>
          </c:marker>
          <c:cat>
            <c:multiLvlStrRef>
              <c:f>'TD autos 2'!$A$2:$A$111</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autos 2'!$E$2:$E$111</c:f>
              <c:numCache>
                <c:formatCode>General</c:formatCode>
                <c:ptCount val="77"/>
                <c:pt idx="0">
                  <c:v>398</c:v>
                </c:pt>
                <c:pt idx="1">
                  <c:v>697</c:v>
                </c:pt>
                <c:pt idx="2">
                  <c:v>668</c:v>
                </c:pt>
                <c:pt idx="3">
                  <c:v>758</c:v>
                </c:pt>
                <c:pt idx="4">
                  <c:v>620</c:v>
                </c:pt>
                <c:pt idx="5">
                  <c:v>487</c:v>
                </c:pt>
                <c:pt idx="6">
                  <c:v>555</c:v>
                </c:pt>
                <c:pt idx="7">
                  <c:v>516</c:v>
                </c:pt>
                <c:pt idx="8">
                  <c:v>476</c:v>
                </c:pt>
                <c:pt idx="9">
                  <c:v>750</c:v>
                </c:pt>
                <c:pt idx="10">
                  <c:v>480</c:v>
                </c:pt>
                <c:pt idx="11">
                  <c:v>564</c:v>
                </c:pt>
                <c:pt idx="12">
                  <c:v>454</c:v>
                </c:pt>
                <c:pt idx="13">
                  <c:v>559</c:v>
                </c:pt>
                <c:pt idx="14">
                  <c:v>337</c:v>
                </c:pt>
                <c:pt idx="15">
                  <c:v>55</c:v>
                </c:pt>
                <c:pt idx="16">
                  <c:v>13</c:v>
                </c:pt>
                <c:pt idx="17">
                  <c:v>117</c:v>
                </c:pt>
                <c:pt idx="18">
                  <c:v>220</c:v>
                </c:pt>
                <c:pt idx="19">
                  <c:v>286</c:v>
                </c:pt>
                <c:pt idx="20">
                  <c:v>440</c:v>
                </c:pt>
                <c:pt idx="21">
                  <c:v>512</c:v>
                </c:pt>
                <c:pt idx="22">
                  <c:v>465</c:v>
                </c:pt>
                <c:pt idx="23">
                  <c:v>651</c:v>
                </c:pt>
                <c:pt idx="24">
                  <c:v>241</c:v>
                </c:pt>
                <c:pt idx="25">
                  <c:v>409</c:v>
                </c:pt>
                <c:pt idx="26">
                  <c:v>720</c:v>
                </c:pt>
                <c:pt idx="27">
                  <c:v>513</c:v>
                </c:pt>
                <c:pt idx="28">
                  <c:v>643</c:v>
                </c:pt>
                <c:pt idx="29">
                  <c:v>706</c:v>
                </c:pt>
                <c:pt idx="30">
                  <c:v>543</c:v>
                </c:pt>
                <c:pt idx="31">
                  <c:v>620</c:v>
                </c:pt>
                <c:pt idx="32">
                  <c:v>508</c:v>
                </c:pt>
                <c:pt idx="33">
                  <c:v>622</c:v>
                </c:pt>
                <c:pt idx="34">
                  <c:v>464</c:v>
                </c:pt>
                <c:pt idx="35">
                  <c:v>835</c:v>
                </c:pt>
                <c:pt idx="36">
                  <c:v>277</c:v>
                </c:pt>
                <c:pt idx="37">
                  <c:v>291</c:v>
                </c:pt>
                <c:pt idx="38">
                  <c:v>532</c:v>
                </c:pt>
                <c:pt idx="39">
                  <c:v>426</c:v>
                </c:pt>
                <c:pt idx="40">
                  <c:v>839</c:v>
                </c:pt>
                <c:pt idx="41">
                  <c:v>646</c:v>
                </c:pt>
                <c:pt idx="42">
                  <c:v>469</c:v>
                </c:pt>
                <c:pt idx="43">
                  <c:v>603</c:v>
                </c:pt>
                <c:pt idx="44">
                  <c:v>648</c:v>
                </c:pt>
                <c:pt idx="45">
                  <c:v>727</c:v>
                </c:pt>
                <c:pt idx="46">
                  <c:v>520</c:v>
                </c:pt>
                <c:pt idx="47">
                  <c:v>750</c:v>
                </c:pt>
                <c:pt idx="48">
                  <c:v>396</c:v>
                </c:pt>
                <c:pt idx="49">
                  <c:v>397</c:v>
                </c:pt>
                <c:pt idx="50">
                  <c:v>603</c:v>
                </c:pt>
                <c:pt idx="51">
                  <c:v>699</c:v>
                </c:pt>
                <c:pt idx="52">
                  <c:v>815</c:v>
                </c:pt>
                <c:pt idx="53">
                  <c:v>656</c:v>
                </c:pt>
                <c:pt idx="54">
                  <c:v>613</c:v>
                </c:pt>
                <c:pt idx="55">
                  <c:v>622</c:v>
                </c:pt>
                <c:pt idx="56">
                  <c:v>608</c:v>
                </c:pt>
                <c:pt idx="57">
                  <c:v>671</c:v>
                </c:pt>
                <c:pt idx="58">
                  <c:v>494</c:v>
                </c:pt>
                <c:pt idx="59">
                  <c:v>673</c:v>
                </c:pt>
                <c:pt idx="60">
                  <c:v>538</c:v>
                </c:pt>
                <c:pt idx="61">
                  <c:v>545</c:v>
                </c:pt>
                <c:pt idx="62">
                  <c:v>541</c:v>
                </c:pt>
                <c:pt idx="63">
                  <c:v>672</c:v>
                </c:pt>
                <c:pt idx="64">
                  <c:v>948</c:v>
                </c:pt>
                <c:pt idx="65">
                  <c:v>587</c:v>
                </c:pt>
                <c:pt idx="66">
                  <c:v>721</c:v>
                </c:pt>
                <c:pt idx="67">
                  <c:v>671</c:v>
                </c:pt>
                <c:pt idx="68">
                  <c:v>502</c:v>
                </c:pt>
                <c:pt idx="69">
                  <c:v>796</c:v>
                </c:pt>
                <c:pt idx="70">
                  <c:v>526</c:v>
                </c:pt>
                <c:pt idx="71">
                  <c:v>618</c:v>
                </c:pt>
                <c:pt idx="72">
                  <c:v>525</c:v>
                </c:pt>
                <c:pt idx="73">
                  <c:v>660</c:v>
                </c:pt>
                <c:pt idx="74">
                  <c:v>604</c:v>
                </c:pt>
                <c:pt idx="75">
                  <c:v>731</c:v>
                </c:pt>
                <c:pt idx="76">
                  <c:v>759</c:v>
                </c:pt>
              </c:numCache>
            </c:numRef>
          </c:val>
          <c:smooth val="0"/>
          <c:extLst>
            <c:ext xmlns:c16="http://schemas.microsoft.com/office/drawing/2014/chart" uri="{C3380CC4-5D6E-409C-BE32-E72D297353CC}">
              <c16:uniqueId val="{00000003-F34A-4334-BCA9-3B3C828215DB}"/>
            </c:ext>
          </c:extLst>
        </c:ser>
        <c:dLbls>
          <c:showLegendKey val="0"/>
          <c:showVal val="0"/>
          <c:showCatName val="0"/>
          <c:showSerName val="0"/>
          <c:showPercent val="0"/>
          <c:showBubbleSize val="0"/>
        </c:dLbls>
        <c:smooth val="0"/>
        <c:axId val="818374776"/>
        <c:axId val="818373136"/>
      </c:lineChart>
      <c:catAx>
        <c:axId val="81837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18373136"/>
        <c:crosses val="autoZero"/>
        <c:auto val="1"/>
        <c:lblAlgn val="ctr"/>
        <c:lblOffset val="100"/>
        <c:noMultiLvlLbl val="0"/>
      </c:catAx>
      <c:valAx>
        <c:axId val="818373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18374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Canal 4!TablaDinámica6</c:name>
    <c:fmtId val="84"/>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Canal 4'!$B$3</c:f>
              <c:strCache>
                <c:ptCount val="1"/>
                <c:pt idx="0">
                  <c:v>Suma de Ingresos por peaje Neopanamax (en miles de balboas)</c:v>
                </c:pt>
              </c:strCache>
            </c:strRef>
          </c:tx>
          <c:spPr>
            <a:ln w="28575" cap="rnd">
              <a:solidFill>
                <a:schemeClr val="accent1"/>
              </a:solidFill>
              <a:round/>
            </a:ln>
            <a:effectLst/>
          </c:spPr>
          <c:marker>
            <c:symbol val="none"/>
          </c:marker>
          <c:cat>
            <c:multiLvlStrRef>
              <c:f>'TD Canal 4'!$A$4:$A$45</c:f>
              <c:multiLvlStrCache>
                <c:ptCount val="2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lvl>
                <c:lvl>
                  <c:pt idx="0">
                    <c:v>Trim.1</c:v>
                  </c:pt>
                  <c:pt idx="3">
                    <c:v>Trim.2</c:v>
                  </c:pt>
                  <c:pt idx="6">
                    <c:v>Trim.3</c:v>
                  </c:pt>
                  <c:pt idx="9">
                    <c:v>Trim.4</c:v>
                  </c:pt>
                  <c:pt idx="12">
                    <c:v>Trim.1</c:v>
                  </c:pt>
                  <c:pt idx="15">
                    <c:v>Trim.2</c:v>
                  </c:pt>
                  <c:pt idx="18">
                    <c:v>Trim.3</c:v>
                  </c:pt>
                  <c:pt idx="21">
                    <c:v>Trim.4</c:v>
                  </c:pt>
                  <c:pt idx="24">
                    <c:v>Trim.1</c:v>
                  </c:pt>
                  <c:pt idx="27">
                    <c:v>Trim.2</c:v>
                  </c:pt>
                </c:lvl>
                <c:lvl>
                  <c:pt idx="0">
                    <c:v>2023</c:v>
                  </c:pt>
                  <c:pt idx="12">
                    <c:v>2024</c:v>
                  </c:pt>
                  <c:pt idx="24">
                    <c:v>2025</c:v>
                  </c:pt>
                </c:lvl>
              </c:multiLvlStrCache>
            </c:multiLvlStrRef>
          </c:cat>
          <c:val>
            <c:numRef>
              <c:f>'TD Canal 4'!$B$4:$B$45</c:f>
              <c:numCache>
                <c:formatCode>#,##0</c:formatCode>
                <c:ptCount val="29"/>
                <c:pt idx="0">
                  <c:v>152809.09</c:v>
                </c:pt>
                <c:pt idx="1">
                  <c:v>143736.348</c:v>
                </c:pt>
                <c:pt idx="2">
                  <c:v>158574.764</c:v>
                </c:pt>
                <c:pt idx="3">
                  <c:v>166975.43900000001</c:v>
                </c:pt>
                <c:pt idx="4">
                  <c:v>157009.38200000001</c:v>
                </c:pt>
                <c:pt idx="5">
                  <c:v>163570.63099999999</c:v>
                </c:pt>
                <c:pt idx="6">
                  <c:v>175125.196</c:v>
                </c:pt>
                <c:pt idx="7">
                  <c:v>164148.20199999999</c:v>
                </c:pt>
                <c:pt idx="8">
                  <c:v>163124.33799999999</c:v>
                </c:pt>
                <c:pt idx="9">
                  <c:v>172577.65100000001</c:v>
                </c:pt>
                <c:pt idx="10">
                  <c:v>126561.08100000001</c:v>
                </c:pt>
                <c:pt idx="11">
                  <c:v>126422.50900000001</c:v>
                </c:pt>
                <c:pt idx="12">
                  <c:v>123808.92600000001</c:v>
                </c:pt>
                <c:pt idx="13">
                  <c:v>132055.80100000001</c:v>
                </c:pt>
                <c:pt idx="14">
                  <c:v>140693.935</c:v>
                </c:pt>
                <c:pt idx="15">
                  <c:v>141213.12299999999</c:v>
                </c:pt>
                <c:pt idx="16">
                  <c:v>151792.46900000001</c:v>
                </c:pt>
                <c:pt idx="17">
                  <c:v>156674.16099999999</c:v>
                </c:pt>
                <c:pt idx="18">
                  <c:v>169125.182</c:v>
                </c:pt>
                <c:pt idx="19">
                  <c:v>180193.18799999999</c:v>
                </c:pt>
                <c:pt idx="20">
                  <c:v>172641.92000000001</c:v>
                </c:pt>
                <c:pt idx="21">
                  <c:v>175222.53899999999</c:v>
                </c:pt>
                <c:pt idx="22">
                  <c:v>161172.49600000001</c:v>
                </c:pt>
                <c:pt idx="23">
                  <c:v>177584.68799999999</c:v>
                </c:pt>
                <c:pt idx="24">
                  <c:v>194240.80100000001</c:v>
                </c:pt>
                <c:pt idx="25">
                  <c:v>164352.68400000001</c:v>
                </c:pt>
                <c:pt idx="26">
                  <c:v>182032.549</c:v>
                </c:pt>
                <c:pt idx="27">
                  <c:v>199481.13500000001</c:v>
                </c:pt>
                <c:pt idx="28">
                  <c:v>182446.36499999999</c:v>
                </c:pt>
              </c:numCache>
            </c:numRef>
          </c:val>
          <c:smooth val="1"/>
          <c:extLst>
            <c:ext xmlns:c16="http://schemas.microsoft.com/office/drawing/2014/chart" uri="{C3380CC4-5D6E-409C-BE32-E72D297353CC}">
              <c16:uniqueId val="{00000000-A10D-49C4-A3F9-E470C089E786}"/>
            </c:ext>
          </c:extLst>
        </c:ser>
        <c:ser>
          <c:idx val="1"/>
          <c:order val="1"/>
          <c:tx>
            <c:strRef>
              <c:f>'TD Canal 4'!$C$3</c:f>
              <c:strCache>
                <c:ptCount val="1"/>
                <c:pt idx="0">
                  <c:v>Suma de Ingresos por peaje Panamax (en miles de balboas)</c:v>
                </c:pt>
              </c:strCache>
            </c:strRef>
          </c:tx>
          <c:spPr>
            <a:ln w="28575" cap="rnd">
              <a:solidFill>
                <a:schemeClr val="accent2"/>
              </a:solidFill>
              <a:round/>
            </a:ln>
            <a:effectLst/>
          </c:spPr>
          <c:marker>
            <c:symbol val="none"/>
          </c:marker>
          <c:cat>
            <c:multiLvlStrRef>
              <c:f>'TD Canal 4'!$A$4:$A$45</c:f>
              <c:multiLvlStrCache>
                <c:ptCount val="2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lvl>
                <c:lvl>
                  <c:pt idx="0">
                    <c:v>Trim.1</c:v>
                  </c:pt>
                  <c:pt idx="3">
                    <c:v>Trim.2</c:v>
                  </c:pt>
                  <c:pt idx="6">
                    <c:v>Trim.3</c:v>
                  </c:pt>
                  <c:pt idx="9">
                    <c:v>Trim.4</c:v>
                  </c:pt>
                  <c:pt idx="12">
                    <c:v>Trim.1</c:v>
                  </c:pt>
                  <c:pt idx="15">
                    <c:v>Trim.2</c:v>
                  </c:pt>
                  <c:pt idx="18">
                    <c:v>Trim.3</c:v>
                  </c:pt>
                  <c:pt idx="21">
                    <c:v>Trim.4</c:v>
                  </c:pt>
                  <c:pt idx="24">
                    <c:v>Trim.1</c:v>
                  </c:pt>
                  <c:pt idx="27">
                    <c:v>Trim.2</c:v>
                  </c:pt>
                </c:lvl>
                <c:lvl>
                  <c:pt idx="0">
                    <c:v>2023</c:v>
                  </c:pt>
                  <c:pt idx="12">
                    <c:v>2024</c:v>
                  </c:pt>
                  <c:pt idx="24">
                    <c:v>2025</c:v>
                  </c:pt>
                </c:lvl>
              </c:multiLvlStrCache>
            </c:multiLvlStrRef>
          </c:cat>
          <c:val>
            <c:numRef>
              <c:f>'TD Canal 4'!$C$4:$C$45</c:f>
              <c:numCache>
                <c:formatCode>#,##0</c:formatCode>
                <c:ptCount val="29"/>
                <c:pt idx="0">
                  <c:v>143028.04500000001</c:v>
                </c:pt>
                <c:pt idx="1">
                  <c:v>122283.974</c:v>
                </c:pt>
                <c:pt idx="2">
                  <c:v>136619.38699999999</c:v>
                </c:pt>
                <c:pt idx="3">
                  <c:v>132600.28200000001</c:v>
                </c:pt>
                <c:pt idx="4">
                  <c:v>124933.095</c:v>
                </c:pt>
                <c:pt idx="5">
                  <c:v>111779.81200000001</c:v>
                </c:pt>
                <c:pt idx="6">
                  <c:v>124254.40700000001</c:v>
                </c:pt>
                <c:pt idx="7">
                  <c:v>119915.48</c:v>
                </c:pt>
                <c:pt idx="8">
                  <c:v>117390.702</c:v>
                </c:pt>
                <c:pt idx="9">
                  <c:v>119626.69500000001</c:v>
                </c:pt>
                <c:pt idx="10">
                  <c:v>102652.607</c:v>
                </c:pt>
                <c:pt idx="11">
                  <c:v>97882.847999999998</c:v>
                </c:pt>
                <c:pt idx="12">
                  <c:v>108353.552</c:v>
                </c:pt>
                <c:pt idx="13">
                  <c:v>94909.554999999993</c:v>
                </c:pt>
                <c:pt idx="14">
                  <c:v>106106.923</c:v>
                </c:pt>
                <c:pt idx="15">
                  <c:v>113938.685</c:v>
                </c:pt>
                <c:pt idx="16">
                  <c:v>117389.981</c:v>
                </c:pt>
                <c:pt idx="17">
                  <c:v>126794.579</c:v>
                </c:pt>
                <c:pt idx="18">
                  <c:v>131364.163</c:v>
                </c:pt>
                <c:pt idx="19">
                  <c:v>132928.07999999999</c:v>
                </c:pt>
                <c:pt idx="20">
                  <c:v>133626.56400000001</c:v>
                </c:pt>
                <c:pt idx="21">
                  <c:v>137112.77900000001</c:v>
                </c:pt>
                <c:pt idx="22">
                  <c:v>139486.807</c:v>
                </c:pt>
                <c:pt idx="23">
                  <c:v>152257.80300000001</c:v>
                </c:pt>
                <c:pt idx="24">
                  <c:v>155770.40100000001</c:v>
                </c:pt>
                <c:pt idx="25">
                  <c:v>155191.67600000001</c:v>
                </c:pt>
                <c:pt idx="26">
                  <c:v>162417.44099999999</c:v>
                </c:pt>
                <c:pt idx="27">
                  <c:v>155749.01800000001</c:v>
                </c:pt>
                <c:pt idx="28">
                  <c:v>152777.65900000001</c:v>
                </c:pt>
              </c:numCache>
            </c:numRef>
          </c:val>
          <c:smooth val="1"/>
          <c:extLst>
            <c:ext xmlns:c16="http://schemas.microsoft.com/office/drawing/2014/chart" uri="{C3380CC4-5D6E-409C-BE32-E72D297353CC}">
              <c16:uniqueId val="{00000001-A10D-49C4-A3F9-E470C089E786}"/>
            </c:ext>
          </c:extLst>
        </c:ser>
        <c:dLbls>
          <c:showLegendKey val="0"/>
          <c:showVal val="0"/>
          <c:showCatName val="0"/>
          <c:showSerName val="0"/>
          <c:showPercent val="0"/>
          <c:showBubbleSize val="0"/>
        </c:dLbls>
        <c:smooth val="0"/>
        <c:axId val="576478664"/>
        <c:axId val="576478992"/>
      </c:lineChart>
      <c:catAx>
        <c:axId val="57647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576478992"/>
        <c:crosses val="autoZero"/>
        <c:auto val="1"/>
        <c:lblAlgn val="ctr"/>
        <c:lblOffset val="100"/>
        <c:noMultiLvlLbl val="0"/>
      </c:catAx>
      <c:valAx>
        <c:axId val="576478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576478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Canal 3!TablaDinámica5</c:name>
    <c:fmtId val="93"/>
  </c:pivotSource>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A"/>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1"/>
          <c:showVal val="1"/>
          <c:showCatName val="1"/>
          <c:showSerName val="1"/>
          <c:showPercent val="1"/>
          <c:showBubbleSize val="1"/>
          <c:extLst>
            <c:ext xmlns:c15="http://schemas.microsoft.com/office/drawing/2012/chart" uri="{CE6537A1-D6FC-4f65-9D91-7224C49458BB}"/>
          </c:extLst>
        </c:dLbl>
      </c:pivotFmt>
      <c:pivotFmt>
        <c:idx val="2"/>
        <c:spPr>
          <a:solidFill>
            <a:schemeClr val="accent6"/>
          </a:solidFill>
          <a:ln w="19050">
            <a:solidFill>
              <a:schemeClr val="lt1"/>
            </a:solidFill>
          </a:ln>
          <a:effectLst/>
        </c:spPr>
        <c:dLbl>
          <c:idx val="0"/>
          <c:layout>
            <c:manualLayout>
              <c:x val="0.15686274509803921"/>
              <c:y val="-0.1508664627930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0.14705882352941177"/>
              <c:y val="-0.1590214067278288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1"/>
          <c:showVal val="1"/>
          <c:showCatName val="1"/>
          <c:showSerName val="1"/>
          <c:showPercent val="1"/>
          <c:showBubbleSize val="1"/>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1"/>
          <c:showVal val="1"/>
          <c:showCatName val="1"/>
          <c:showSerName val="1"/>
          <c:showPercent val="1"/>
          <c:showBubbleSize val="1"/>
          <c:extLst>
            <c:ext xmlns:c15="http://schemas.microsoft.com/office/drawing/2012/chart" uri="{CE6537A1-D6FC-4f65-9D91-7224C49458BB}"/>
          </c:extLst>
        </c:dLbl>
      </c:pivotFmt>
      <c:pivotFmt>
        <c:idx val="8"/>
        <c:spPr>
          <a:solidFill>
            <a:schemeClr val="accent2"/>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1"/>
          <c:showVal val="1"/>
          <c:showCatName val="1"/>
          <c:showSerName val="1"/>
          <c:showPercent val="1"/>
          <c:showBubbleSize val="1"/>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3"/>
        <c:spPr>
          <a:solidFill>
            <a:schemeClr val="accent6"/>
          </a:solidFill>
          <a:ln w="19050">
            <a:solidFill>
              <a:schemeClr val="lt1"/>
            </a:solidFill>
          </a:ln>
          <a:effectLst/>
        </c:spPr>
        <c:dLbl>
          <c:idx val="0"/>
          <c:layout>
            <c:manualLayout>
              <c:x val="0.15686274509803921"/>
              <c:y val="-0.1508664627930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0.14705882352941177"/>
              <c:y val="-0.1590214067278288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6"/>
        <c:spPr>
          <a:solidFill>
            <a:schemeClr val="accent6"/>
          </a:solidFill>
          <a:ln w="19050">
            <a:solidFill>
              <a:schemeClr val="lt1"/>
            </a:solidFill>
          </a:ln>
          <a:effectLst/>
        </c:spPr>
        <c:dLbl>
          <c:idx val="0"/>
          <c:layout>
            <c:manualLayout>
              <c:x val="0.15686274509803921"/>
              <c:y val="-0.150866462793068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0.14705882352941177"/>
              <c:y val="-0.1590214067278288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extLst>
            <c:ext xmlns:c15="http://schemas.microsoft.com/office/drawing/2012/chart" uri="{CE6537A1-D6FC-4f65-9D91-7224C49458BB}"/>
          </c:extLst>
        </c:dLbl>
      </c:pivotFmt>
    </c:pivotFmts>
    <c:plotArea>
      <c:layout/>
      <c:doughnutChart>
        <c:varyColors val="1"/>
        <c:ser>
          <c:idx val="0"/>
          <c:order val="0"/>
          <c:tx>
            <c:strRef>
              <c:f>'TD Canal 3'!$B$3:$B$4</c:f>
              <c:strCache>
                <c:ptCount val="1"/>
                <c:pt idx="0">
                  <c:v>2025</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355-49D8-866F-A3ECE6F49424}"/>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55-49D8-866F-A3ECE6F49424}"/>
              </c:ext>
            </c:extLst>
          </c:dPt>
          <c:dLbls>
            <c:dLbl>
              <c:idx val="0"/>
              <c:layout>
                <c:manualLayout>
                  <c:x val="0.15686274509803921"/>
                  <c:y val="-0.1508664627930682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355-49D8-866F-A3ECE6F49424}"/>
                </c:ext>
              </c:extLst>
            </c:dLbl>
            <c:dLbl>
              <c:idx val="1"/>
              <c:layout>
                <c:manualLayout>
                  <c:x val="-0.14705882352941177"/>
                  <c:y val="-0.1590214067278288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355-49D8-866F-A3ECE6F4942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'TD Canal 3'!$A$5:$A$6</c:f>
              <c:strCache>
                <c:ptCount val="2"/>
                <c:pt idx="0">
                  <c:v>Esclusas viejas</c:v>
                </c:pt>
                <c:pt idx="1">
                  <c:v>Esclusas nuevas</c:v>
                </c:pt>
              </c:strCache>
            </c:strRef>
          </c:cat>
          <c:val>
            <c:numRef>
              <c:f>'TD Canal 3'!$B$5:$B$6</c:f>
              <c:numCache>
                <c:formatCode>#,##0</c:formatCode>
                <c:ptCount val="2"/>
                <c:pt idx="0">
                  <c:v>781906.19500000007</c:v>
                </c:pt>
                <c:pt idx="1">
                  <c:v>922553.53399999999</c:v>
                </c:pt>
              </c:numCache>
            </c:numRef>
          </c:val>
          <c:extLst>
            <c:ext xmlns:c16="http://schemas.microsoft.com/office/drawing/2014/chart" uri="{C3380CC4-5D6E-409C-BE32-E72D297353CC}">
              <c16:uniqueId val="{00000004-6355-49D8-866F-A3ECE6F49424}"/>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Canal 1!TablaDinámica3</c:name>
    <c:fmtId val="102"/>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'TD Canal 1'!$B$3</c:f>
              <c:strCache>
                <c:ptCount val="1"/>
                <c:pt idx="0">
                  <c:v>Total</c:v>
                </c:pt>
              </c:strCache>
            </c:strRef>
          </c:tx>
          <c:spPr>
            <a:solidFill>
              <a:schemeClr val="accent1"/>
            </a:solidFill>
            <a:ln>
              <a:noFill/>
            </a:ln>
            <a:effectLst/>
          </c:spPr>
          <c:invertIfNegative val="0"/>
          <c:cat>
            <c:multiLvlStrRef>
              <c:f>'TD Canal 1'!$A$4:$A$45</c:f>
              <c:multiLvlStrCache>
                <c:ptCount val="2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lvl>
                <c:lvl>
                  <c:pt idx="0">
                    <c:v>Trim.1</c:v>
                  </c:pt>
                  <c:pt idx="3">
                    <c:v>Trim.2</c:v>
                  </c:pt>
                  <c:pt idx="6">
                    <c:v>Trim.3</c:v>
                  </c:pt>
                  <c:pt idx="9">
                    <c:v>Trim.4</c:v>
                  </c:pt>
                  <c:pt idx="12">
                    <c:v>Trim.1</c:v>
                  </c:pt>
                  <c:pt idx="15">
                    <c:v>Trim.2</c:v>
                  </c:pt>
                  <c:pt idx="18">
                    <c:v>Trim.3</c:v>
                  </c:pt>
                  <c:pt idx="21">
                    <c:v>Trim.4</c:v>
                  </c:pt>
                  <c:pt idx="24">
                    <c:v>Trim.1</c:v>
                  </c:pt>
                  <c:pt idx="27">
                    <c:v>Trim.2</c:v>
                  </c:pt>
                </c:lvl>
                <c:lvl>
                  <c:pt idx="0">
                    <c:v>2023</c:v>
                  </c:pt>
                  <c:pt idx="12">
                    <c:v>2024</c:v>
                  </c:pt>
                  <c:pt idx="24">
                    <c:v>2025</c:v>
                  </c:pt>
                </c:lvl>
              </c:multiLvlStrCache>
            </c:multiLvlStrRef>
          </c:cat>
          <c:val>
            <c:numRef>
              <c:f>'TD Canal 1'!$B$4:$B$45</c:f>
              <c:numCache>
                <c:formatCode>#,##0</c:formatCode>
                <c:ptCount val="29"/>
                <c:pt idx="0">
                  <c:v>295837.13500000001</c:v>
                </c:pt>
                <c:pt idx="1">
                  <c:v>266020.32199999999</c:v>
                </c:pt>
                <c:pt idx="2">
                  <c:v>295194.15099999995</c:v>
                </c:pt>
                <c:pt idx="3">
                  <c:v>299575.72100000002</c:v>
                </c:pt>
                <c:pt idx="4">
                  <c:v>281942.47700000001</c:v>
                </c:pt>
                <c:pt idx="5">
                  <c:v>275350.44299999997</c:v>
                </c:pt>
                <c:pt idx="6">
                  <c:v>299379.603</c:v>
                </c:pt>
                <c:pt idx="7">
                  <c:v>284063.68199999997</c:v>
                </c:pt>
                <c:pt idx="8">
                  <c:v>280515.03999999998</c:v>
                </c:pt>
                <c:pt idx="9">
                  <c:v>292204.34600000002</c:v>
                </c:pt>
                <c:pt idx="10">
                  <c:v>229213.68800000002</c:v>
                </c:pt>
                <c:pt idx="11">
                  <c:v>224305.35700000002</c:v>
                </c:pt>
                <c:pt idx="12">
                  <c:v>232162.478</c:v>
                </c:pt>
                <c:pt idx="13">
                  <c:v>226965.356</c:v>
                </c:pt>
                <c:pt idx="14">
                  <c:v>246800.85800000001</c:v>
                </c:pt>
                <c:pt idx="15">
                  <c:v>255151.80799999999</c:v>
                </c:pt>
                <c:pt idx="16">
                  <c:v>269182.45</c:v>
                </c:pt>
                <c:pt idx="17">
                  <c:v>283468.74</c:v>
                </c:pt>
                <c:pt idx="18">
                  <c:v>300489.34499999997</c:v>
                </c:pt>
                <c:pt idx="19">
                  <c:v>313121.26799999998</c:v>
                </c:pt>
                <c:pt idx="20">
                  <c:v>306268.48400000005</c:v>
                </c:pt>
                <c:pt idx="21">
                  <c:v>312335.31799999997</c:v>
                </c:pt>
                <c:pt idx="22">
                  <c:v>300659.30300000001</c:v>
                </c:pt>
                <c:pt idx="23">
                  <c:v>329842.49100000004</c:v>
                </c:pt>
                <c:pt idx="24">
                  <c:v>350011.20200000005</c:v>
                </c:pt>
                <c:pt idx="25">
                  <c:v>319544.36</c:v>
                </c:pt>
                <c:pt idx="26">
                  <c:v>344449.99</c:v>
                </c:pt>
                <c:pt idx="27">
                  <c:v>355230.15300000005</c:v>
                </c:pt>
                <c:pt idx="28">
                  <c:v>335224.02399999998</c:v>
                </c:pt>
              </c:numCache>
            </c:numRef>
          </c:val>
          <c:extLst>
            <c:ext xmlns:c16="http://schemas.microsoft.com/office/drawing/2014/chart" uri="{C3380CC4-5D6E-409C-BE32-E72D297353CC}">
              <c16:uniqueId val="{00000000-6CF8-4A32-B3B1-F3FB580D8176}"/>
            </c:ext>
          </c:extLst>
        </c:ser>
        <c:dLbls>
          <c:showLegendKey val="0"/>
          <c:showVal val="0"/>
          <c:showCatName val="0"/>
          <c:showSerName val="0"/>
          <c:showPercent val="0"/>
          <c:showBubbleSize val="0"/>
        </c:dLbls>
        <c:gapWidth val="150"/>
        <c:axId val="777524112"/>
        <c:axId val="777525096"/>
      </c:barChart>
      <c:catAx>
        <c:axId val="77752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777525096"/>
        <c:crosses val="autoZero"/>
        <c:auto val="1"/>
        <c:lblAlgn val="ctr"/>
        <c:lblOffset val="100"/>
        <c:noMultiLvlLbl val="0"/>
      </c:catAx>
      <c:valAx>
        <c:axId val="777525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777524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Canal 2!TablaDinámica4</c:name>
    <c:fmtId val="86"/>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Canal 2'!$B$3</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 Canal 2'!$A$4:$A$16</c:f>
              <c:multiLvlStrCache>
                <c:ptCount val="10"/>
                <c:lvl>
                  <c:pt idx="0">
                    <c:v>Trim.1</c:v>
                  </c:pt>
                  <c:pt idx="1">
                    <c:v>Trim.2</c:v>
                  </c:pt>
                  <c:pt idx="2">
                    <c:v>Trim.3</c:v>
                  </c:pt>
                  <c:pt idx="3">
                    <c:v>Trim.4</c:v>
                  </c:pt>
                  <c:pt idx="4">
                    <c:v>Trim.1</c:v>
                  </c:pt>
                  <c:pt idx="5">
                    <c:v>Trim.2</c:v>
                  </c:pt>
                  <c:pt idx="6">
                    <c:v>Trim.3</c:v>
                  </c:pt>
                  <c:pt idx="7">
                    <c:v>Trim.4</c:v>
                  </c:pt>
                  <c:pt idx="8">
                    <c:v>Trim.1</c:v>
                  </c:pt>
                  <c:pt idx="9">
                    <c:v>Trim.2</c:v>
                  </c:pt>
                </c:lvl>
                <c:lvl>
                  <c:pt idx="0">
                    <c:v>2023</c:v>
                  </c:pt>
                  <c:pt idx="4">
                    <c:v>2024</c:v>
                  </c:pt>
                  <c:pt idx="8">
                    <c:v>2025</c:v>
                  </c:pt>
                </c:lvl>
              </c:multiLvlStrCache>
            </c:multiLvlStrRef>
          </c:cat>
          <c:val>
            <c:numRef>
              <c:f>'TD Canal 2'!$B$4:$B$16</c:f>
              <c:numCache>
                <c:formatCode>0.0_ ;[Red]\-0.0\ </c:formatCode>
                <c:ptCount val="10"/>
                <c:pt idx="0">
                  <c:v>13.688103607357933</c:v>
                </c:pt>
                <c:pt idx="1">
                  <c:v>15.870323158077127</c:v>
                </c:pt>
                <c:pt idx="2">
                  <c:v>14.980881747944224</c:v>
                </c:pt>
                <c:pt idx="3">
                  <c:v>12.584650785335342</c:v>
                </c:pt>
                <c:pt idx="4">
                  <c:v>-19.146788313172166</c:v>
                </c:pt>
                <c:pt idx="5">
                  <c:v>-14.355644108234131</c:v>
                </c:pt>
                <c:pt idx="6">
                  <c:v>-7.6284240995823867</c:v>
                </c:pt>
                <c:pt idx="7">
                  <c:v>-1.4784271810630172</c:v>
                </c:pt>
                <c:pt idx="8">
                  <c:v>46.744909051331952</c:v>
                </c:pt>
                <c:pt idx="9">
                  <c:v>40.506355892168919</c:v>
                </c:pt>
              </c:numCache>
            </c:numRef>
          </c:val>
          <c:smooth val="1"/>
          <c:extLst>
            <c:ext xmlns:c16="http://schemas.microsoft.com/office/drawing/2014/chart" uri="{C3380CC4-5D6E-409C-BE32-E72D297353CC}">
              <c16:uniqueId val="{00000000-B44E-45D4-96F2-4AC67F398299}"/>
            </c:ext>
          </c:extLst>
        </c:ser>
        <c:dLbls>
          <c:showLegendKey val="0"/>
          <c:showVal val="0"/>
          <c:showCatName val="0"/>
          <c:showSerName val="0"/>
          <c:showPercent val="0"/>
          <c:showBubbleSize val="0"/>
        </c:dLbls>
        <c:smooth val="0"/>
        <c:axId val="881448912"/>
        <c:axId val="881454488"/>
      </c:lineChart>
      <c:catAx>
        <c:axId val="88144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81454488"/>
        <c:crosses val="autoZero"/>
        <c:auto val="1"/>
        <c:lblAlgn val="ctr"/>
        <c:lblOffset val="100"/>
        <c:noMultiLvlLbl val="0"/>
      </c:catAx>
      <c:valAx>
        <c:axId val="881454488"/>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81448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puertos 2!TablaDinámica2</c:name>
    <c:fmtId val="84"/>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puertos 2'!$B$3</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 puertos 2'!$A$4:$A$16</c:f>
              <c:multiLvlStrCache>
                <c:ptCount val="10"/>
                <c:lvl>
                  <c:pt idx="0">
                    <c:v>Trim.1</c:v>
                  </c:pt>
                  <c:pt idx="1">
                    <c:v>Trim.2</c:v>
                  </c:pt>
                  <c:pt idx="2">
                    <c:v>Trim.3</c:v>
                  </c:pt>
                  <c:pt idx="3">
                    <c:v>Trim.4</c:v>
                  </c:pt>
                  <c:pt idx="4">
                    <c:v>Trim.1</c:v>
                  </c:pt>
                  <c:pt idx="5">
                    <c:v>Trim.2</c:v>
                  </c:pt>
                  <c:pt idx="6">
                    <c:v>Trim.3</c:v>
                  </c:pt>
                  <c:pt idx="7">
                    <c:v>Trim.4</c:v>
                  </c:pt>
                  <c:pt idx="8">
                    <c:v>Trim.1</c:v>
                  </c:pt>
                  <c:pt idx="9">
                    <c:v>Trim.2</c:v>
                  </c:pt>
                </c:lvl>
                <c:lvl>
                  <c:pt idx="0">
                    <c:v>2023</c:v>
                  </c:pt>
                  <c:pt idx="4">
                    <c:v>2024</c:v>
                  </c:pt>
                  <c:pt idx="8">
                    <c:v>2025</c:v>
                  </c:pt>
                </c:lvl>
              </c:multiLvlStrCache>
            </c:multiLvlStrRef>
          </c:cat>
          <c:val>
            <c:numRef>
              <c:f>'TD puertos 2'!$B$4:$B$16</c:f>
              <c:numCache>
                <c:formatCode>0.0_ ;[Red]\-0.0\ </c:formatCode>
                <c:ptCount val="10"/>
                <c:pt idx="0">
                  <c:v>-1.0390851012737625</c:v>
                </c:pt>
                <c:pt idx="1">
                  <c:v>-6.49873891991282</c:v>
                </c:pt>
                <c:pt idx="2">
                  <c:v>-4.8486586752216985</c:v>
                </c:pt>
                <c:pt idx="3">
                  <c:v>3.4768389534931337</c:v>
                </c:pt>
                <c:pt idx="4">
                  <c:v>16.749852142535421</c:v>
                </c:pt>
                <c:pt idx="5">
                  <c:v>19.825119695160911</c:v>
                </c:pt>
                <c:pt idx="6">
                  <c:v>15.750646088688924</c:v>
                </c:pt>
                <c:pt idx="7">
                  <c:v>8.9365154858685205</c:v>
                </c:pt>
                <c:pt idx="8">
                  <c:v>2.8800457186344572</c:v>
                </c:pt>
                <c:pt idx="9">
                  <c:v>-0.38331432285642064</c:v>
                </c:pt>
              </c:numCache>
            </c:numRef>
          </c:val>
          <c:smooth val="1"/>
          <c:extLst>
            <c:ext xmlns:c16="http://schemas.microsoft.com/office/drawing/2014/chart" uri="{C3380CC4-5D6E-409C-BE32-E72D297353CC}">
              <c16:uniqueId val="{00000000-0037-4832-B368-6AE79538BE71}"/>
            </c:ext>
          </c:extLst>
        </c:ser>
        <c:dLbls>
          <c:showLegendKey val="0"/>
          <c:showVal val="0"/>
          <c:showCatName val="0"/>
          <c:showSerName val="0"/>
          <c:showPercent val="0"/>
          <c:showBubbleSize val="0"/>
        </c:dLbls>
        <c:smooth val="0"/>
        <c:axId val="894930328"/>
        <c:axId val="894931968"/>
      </c:lineChart>
      <c:catAx>
        <c:axId val="8949303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94931968"/>
        <c:crosses val="autoZero"/>
        <c:auto val="1"/>
        <c:lblAlgn val="ctr"/>
        <c:lblOffset val="100"/>
        <c:noMultiLvlLbl val="0"/>
      </c:catAx>
      <c:valAx>
        <c:axId val="894931968"/>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949303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puertos 1!TablaDinámica1</c:name>
    <c:fmtId val="91"/>
  </c:pivotSource>
  <c:chart>
    <c:autoTitleDeleted val="1"/>
    <c:pivotFmts>
      <c:pivotFmt>
        <c:idx val="0"/>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'TD puertos 1'!$B$3</c:f>
              <c:strCache>
                <c:ptCount val="1"/>
                <c:pt idx="0">
                  <c:v>Total</c:v>
                </c:pt>
              </c:strCache>
            </c:strRef>
          </c:tx>
          <c:spPr>
            <a:solidFill>
              <a:schemeClr val="accent1"/>
            </a:solidFill>
            <a:ln>
              <a:noFill/>
            </a:ln>
            <a:effectLst/>
          </c:spPr>
          <c:invertIfNegative val="0"/>
          <c:cat>
            <c:multiLvlStrRef>
              <c:f>'TD puertos 1'!$A$4:$A$45</c:f>
              <c:multiLvlStrCache>
                <c:ptCount val="2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lvl>
                <c:lvl>
                  <c:pt idx="0">
                    <c:v>Trim.1</c:v>
                  </c:pt>
                  <c:pt idx="3">
                    <c:v>Trim.2</c:v>
                  </c:pt>
                  <c:pt idx="6">
                    <c:v>Trim.3</c:v>
                  </c:pt>
                  <c:pt idx="9">
                    <c:v>Trim.4</c:v>
                  </c:pt>
                  <c:pt idx="12">
                    <c:v>Trim.1</c:v>
                  </c:pt>
                  <c:pt idx="15">
                    <c:v>Trim.2</c:v>
                  </c:pt>
                  <c:pt idx="18">
                    <c:v>Trim.3</c:v>
                  </c:pt>
                  <c:pt idx="21">
                    <c:v>Trim.4</c:v>
                  </c:pt>
                  <c:pt idx="24">
                    <c:v>Trim.1</c:v>
                  </c:pt>
                  <c:pt idx="27">
                    <c:v>Trim.2</c:v>
                  </c:pt>
                </c:lvl>
                <c:lvl>
                  <c:pt idx="0">
                    <c:v>2023</c:v>
                  </c:pt>
                  <c:pt idx="12">
                    <c:v>2024</c:v>
                  </c:pt>
                  <c:pt idx="24">
                    <c:v>2025</c:v>
                  </c:pt>
                </c:lvl>
              </c:multiLvlStrCache>
            </c:multiLvlStrRef>
          </c:cat>
          <c:val>
            <c:numRef>
              <c:f>'TD puertos 1'!$B$4:$B$45</c:f>
              <c:numCache>
                <c:formatCode>#,##0</c:formatCode>
                <c:ptCount val="29"/>
                <c:pt idx="0">
                  <c:v>685885</c:v>
                </c:pt>
                <c:pt idx="1">
                  <c:v>589747</c:v>
                </c:pt>
                <c:pt idx="2">
                  <c:v>699839</c:v>
                </c:pt>
                <c:pt idx="3">
                  <c:v>672223</c:v>
                </c:pt>
                <c:pt idx="4">
                  <c:v>703774</c:v>
                </c:pt>
                <c:pt idx="5">
                  <c:v>669449</c:v>
                </c:pt>
                <c:pt idx="6">
                  <c:v>701829</c:v>
                </c:pt>
                <c:pt idx="7">
                  <c:v>709101</c:v>
                </c:pt>
                <c:pt idx="8">
                  <c:v>714083</c:v>
                </c:pt>
                <c:pt idx="9">
                  <c:v>758847</c:v>
                </c:pt>
                <c:pt idx="10">
                  <c:v>677398</c:v>
                </c:pt>
                <c:pt idx="11">
                  <c:v>734121</c:v>
                </c:pt>
                <c:pt idx="12">
                  <c:v>765117</c:v>
                </c:pt>
                <c:pt idx="13">
                  <c:v>731479</c:v>
                </c:pt>
                <c:pt idx="14">
                  <c:v>802471</c:v>
                </c:pt>
                <c:pt idx="15">
                  <c:v>793187</c:v>
                </c:pt>
                <c:pt idx="16">
                  <c:v>861785</c:v>
                </c:pt>
                <c:pt idx="17">
                  <c:v>796837</c:v>
                </c:pt>
                <c:pt idx="18">
                  <c:v>847765</c:v>
                </c:pt>
                <c:pt idx="19">
                  <c:v>831792</c:v>
                </c:pt>
                <c:pt idx="20">
                  <c:v>779464</c:v>
                </c:pt>
                <c:pt idx="21">
                  <c:v>784739</c:v>
                </c:pt>
                <c:pt idx="22">
                  <c:v>774729</c:v>
                </c:pt>
                <c:pt idx="23">
                  <c:v>800406</c:v>
                </c:pt>
                <c:pt idx="24">
                  <c:v>799568</c:v>
                </c:pt>
                <c:pt idx="25">
                  <c:v>717143</c:v>
                </c:pt>
                <c:pt idx="26">
                  <c:v>851400</c:v>
                </c:pt>
                <c:pt idx="27">
                  <c:v>801458</c:v>
                </c:pt>
                <c:pt idx="28">
                  <c:v>846192</c:v>
                </c:pt>
              </c:numCache>
            </c:numRef>
          </c:val>
          <c:extLst>
            <c:ext xmlns:c16="http://schemas.microsoft.com/office/drawing/2014/chart" uri="{C3380CC4-5D6E-409C-BE32-E72D297353CC}">
              <c16:uniqueId val="{00000000-B8CB-4722-9950-AEF36BD88E53}"/>
            </c:ext>
          </c:extLst>
        </c:ser>
        <c:dLbls>
          <c:showLegendKey val="0"/>
          <c:showVal val="0"/>
          <c:showCatName val="0"/>
          <c:showSerName val="0"/>
          <c:showPercent val="0"/>
          <c:showBubbleSize val="0"/>
        </c:dLbls>
        <c:gapWidth val="219"/>
        <c:overlap val="-27"/>
        <c:axId val="834481064"/>
        <c:axId val="834481392"/>
      </c:barChart>
      <c:catAx>
        <c:axId val="83448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34481392"/>
        <c:crosses val="autoZero"/>
        <c:auto val="1"/>
        <c:lblAlgn val="ctr"/>
        <c:lblOffset val="100"/>
        <c:noMultiLvlLbl val="0"/>
      </c:catAx>
      <c:valAx>
        <c:axId val="834481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34481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puertos 3!TablaDinámica3</c:name>
    <c:fmtId val="68"/>
  </c:pivotSource>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A"/>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3"/>
        <c:spPr>
          <a:solidFill>
            <a:schemeClr val="accent1"/>
          </a:solidFill>
          <a:ln w="19050">
            <a:solidFill>
              <a:schemeClr val="lt1"/>
            </a:solidFill>
          </a:ln>
          <a:effectLst/>
        </c:spPr>
        <c:dLbl>
          <c:idx val="0"/>
          <c:layout>
            <c:manualLayout>
              <c:x val="0.12444444444444444"/>
              <c:y val="-7.87037037037037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4"/>
        <c:spPr>
          <a:solidFill>
            <a:schemeClr val="accent1"/>
          </a:solidFill>
          <a:ln w="19050">
            <a:solidFill>
              <a:schemeClr val="lt1"/>
            </a:solidFill>
          </a:ln>
          <a:effectLst/>
        </c:spPr>
        <c:dLbl>
          <c:idx val="0"/>
          <c:layout>
            <c:manualLayout>
              <c:x val="-0.21587301587301588"/>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0.19047619047619047"/>
              <c:y val="9.722222222222222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layout>
            <c:manualLayout>
              <c:x val="0.12413793103448276"/>
              <c:y val="-0.169014084507042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17"/>
        <c:spPr>
          <a:solidFill>
            <a:schemeClr val="accent1"/>
          </a:solidFill>
          <a:ln w="19050">
            <a:solidFill>
              <a:schemeClr val="lt1"/>
            </a:solidFill>
          </a:ln>
          <a:effectLst/>
        </c:spPr>
        <c:dLbl>
          <c:idx val="0"/>
          <c:layout>
            <c:manualLayout>
              <c:x val="0.13793103448275862"/>
              <c:y val="9.38967136150233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0.13563218390804599"/>
              <c:y val="-9.389671361502346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1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0.12413793103448276"/>
              <c:y val="-0.169014084507042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0.13793103448275862"/>
              <c:y val="9.38967136150233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0.13563218390804599"/>
              <c:y val="-9.389671361502346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0.12413793103448276"/>
              <c:y val="-0.169014084507042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5"/>
        <c:spPr>
          <a:solidFill>
            <a:schemeClr val="accent1"/>
          </a:solidFill>
          <a:ln w="19050">
            <a:solidFill>
              <a:schemeClr val="lt1"/>
            </a:solidFill>
          </a:ln>
          <a:effectLst/>
        </c:spPr>
        <c:dLbl>
          <c:idx val="0"/>
          <c:layout>
            <c:manualLayout>
              <c:x val="0.13793103448275862"/>
              <c:y val="9.389671361502333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
        <c:idx val="26"/>
        <c:spPr>
          <a:solidFill>
            <a:schemeClr val="accent1"/>
          </a:solidFill>
          <a:ln w="19050">
            <a:solidFill>
              <a:schemeClr val="lt1"/>
            </a:solidFill>
          </a:ln>
          <a:effectLst/>
        </c:spPr>
        <c:dLbl>
          <c:idx val="0"/>
          <c:layout>
            <c:manualLayout>
              <c:x val="-0.13563218390804599"/>
              <c:y val="-9.389671361502346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1"/>
          <c:showBubbleSize val="0"/>
          <c:separator>
</c:separator>
          <c:extLst>
            <c:ext xmlns:c15="http://schemas.microsoft.com/office/drawing/2012/chart" uri="{CE6537A1-D6FC-4f65-9D91-7224C49458BB}"/>
          </c:extLst>
        </c:dLbl>
      </c:pivotFmt>
    </c:pivotFmts>
    <c:plotArea>
      <c:layout/>
      <c:doughnutChart>
        <c:varyColors val="1"/>
        <c:ser>
          <c:idx val="0"/>
          <c:order val="0"/>
          <c:tx>
            <c:strRef>
              <c:f>'TD puertos 3'!$B$3:$B$4</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7A-4236-BDCB-A4DD88D8A8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67A-4236-BDCB-A4DD88D8A8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67A-4236-BDCB-A4DD88D8A810}"/>
              </c:ext>
            </c:extLst>
          </c:dPt>
          <c:dLbls>
            <c:dLbl>
              <c:idx val="0"/>
              <c:layout>
                <c:manualLayout>
                  <c:x val="0.16899301330762095"/>
                  <c:y val="-0.20090853269834547"/>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67A-4236-BDCB-A4DD88D8A810}"/>
                </c:ext>
              </c:extLst>
            </c:dLbl>
            <c:dLbl>
              <c:idx val="1"/>
              <c:layout>
                <c:manualLayout>
                  <c:x val="0.13793103448275862"/>
                  <c:y val="9.3896713615023331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67A-4236-BDCB-A4DD88D8A810}"/>
                </c:ext>
              </c:extLst>
            </c:dLbl>
            <c:dLbl>
              <c:idx val="2"/>
              <c:layout>
                <c:manualLayout>
                  <c:x val="-0.16179764433856586"/>
                  <c:y val="-0.16831713006466378"/>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67A-4236-BDCB-A4DD88D8A8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'TD puertos 3'!$A$5:$A$7</c:f>
              <c:strCache>
                <c:ptCount val="3"/>
                <c:pt idx="0">
                  <c:v>Movimiento de carga a granel ( en toneladas métricas).</c:v>
                </c:pt>
                <c:pt idx="1">
                  <c:v>Movimiento de carga general ( en toneladas métricas).</c:v>
                </c:pt>
                <c:pt idx="2">
                  <c:v>Movimiento de carga contenerizada ( en toneladas métricas).</c:v>
                </c:pt>
              </c:strCache>
            </c:strRef>
          </c:cat>
          <c:val>
            <c:numRef>
              <c:f>'TD puertos 3'!$B$5:$B$7</c:f>
              <c:numCache>
                <c:formatCode>#,##0</c:formatCode>
                <c:ptCount val="3"/>
                <c:pt idx="0">
                  <c:v>22071120</c:v>
                </c:pt>
                <c:pt idx="1">
                  <c:v>314354</c:v>
                </c:pt>
                <c:pt idx="2">
                  <c:v>26499778</c:v>
                </c:pt>
              </c:numCache>
            </c:numRef>
          </c:val>
          <c:extLst>
            <c:ext xmlns:c16="http://schemas.microsoft.com/office/drawing/2014/chart" uri="{C3380CC4-5D6E-409C-BE32-E72D297353CC}">
              <c16:uniqueId val="{00000006-667A-4236-BDCB-A4DD88D8A810}"/>
            </c:ext>
          </c:extLst>
        </c:ser>
        <c:dLbls>
          <c:showLegendKey val="0"/>
          <c:showVal val="0"/>
          <c:showCatName val="0"/>
          <c:showSerName val="0"/>
          <c:showPercent val="0"/>
          <c:showBubbleSize val="0"/>
          <c:showLeaderLines val="1"/>
        </c:dLbls>
        <c:firstSliceAng val="0"/>
        <c:holeSize val="4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'Empleo informal'!$D$2</c:f>
              <c:strCache>
                <c:ptCount val="1"/>
                <c:pt idx="0">
                  <c:v>% Empleo Informal de la población ocupada no agrícola</c:v>
                </c:pt>
              </c:strCache>
            </c:strRef>
          </c:tx>
          <c:spPr>
            <a:ln w="28575" cap="rnd">
              <a:solidFill>
                <a:srgbClr val="FF0000"/>
              </a:solidFill>
              <a:round/>
            </a:ln>
            <a:effectLst/>
          </c:spPr>
          <c:marker>
            <c:symbol val="none"/>
          </c:marker>
          <c:dLbls>
            <c:dLbl>
              <c:idx val="7"/>
              <c:layout>
                <c:manualLayout>
                  <c:x val="-4.8058995343953713E-2"/>
                  <c:y val="6.9491387351499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99-4A3F-8384-5DB158A58CA1}"/>
                </c:ext>
              </c:extLst>
            </c:dLbl>
            <c:dLbl>
              <c:idx val="8"/>
              <c:layout>
                <c:manualLayout>
                  <c:x val="-4.8058995343953755E-2"/>
                  <c:y val="5.5788404363159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99-4A3F-8384-5DB158A58CA1}"/>
                </c:ext>
              </c:extLst>
            </c:dLbl>
            <c:dLbl>
              <c:idx val="9"/>
              <c:layout>
                <c:manualLayout>
                  <c:x val="-4.8058995343953755E-2"/>
                  <c:y val="5.5788404363159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99-4A3F-8384-5DB158A58CA1}"/>
                </c:ext>
              </c:extLst>
            </c:dLbl>
            <c:dLbl>
              <c:idx val="10"/>
              <c:layout>
                <c:manualLayout>
                  <c:x val="-4.8058995343953713E-2"/>
                  <c:y val="4.2085421374819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99-4A3F-8384-5DB158A58CA1}"/>
                </c:ext>
              </c:extLst>
            </c:dLbl>
            <c:dLbl>
              <c:idx val="11"/>
              <c:layout>
                <c:manualLayout>
                  <c:x val="-4.3535795782169831E-2"/>
                  <c:y val="5.9214150110244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99-4A3F-8384-5DB158A58CA1}"/>
                </c:ext>
              </c:extLst>
            </c:dLbl>
            <c:dLbl>
              <c:idx val="12"/>
              <c:layout>
                <c:manualLayout>
                  <c:x val="-4.1274196001277894E-2"/>
                  <c:y val="7.97686245927543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99-4A3F-8384-5DB158A58CA1}"/>
                </c:ext>
              </c:extLst>
            </c:dLbl>
            <c:dLbl>
              <c:idx val="13"/>
              <c:layout>
                <c:manualLayout>
                  <c:x val="-2.9966197096818196E-2"/>
                  <c:y val="5.23626586160742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99-4A3F-8384-5DB158A58CA1}"/>
                </c:ext>
              </c:extLst>
            </c:dLbl>
            <c:dLbl>
              <c:idx val="14"/>
              <c:layout>
                <c:manualLayout>
                  <c:x val="-2.5442997535034317E-2"/>
                  <c:y val="6.2639895857329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99-4A3F-8384-5DB158A58CA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'Empleo informal'!$A$3:$A$23</c:f>
              <c:numCache>
                <c:formatCode>General</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'Empleo informal'!$D$3:$D$23</c:f>
              <c:numCache>
                <c:formatCode>_-* #,##0.0_-;\-* #,##0.0_-;_-* "-"??_-;_-@_-</c:formatCode>
                <c:ptCount val="21"/>
                <c:pt idx="0">
                  <c:v>46.916861755654445</c:v>
                </c:pt>
                <c:pt idx="1">
                  <c:v>46.595638604433191</c:v>
                </c:pt>
                <c:pt idx="2">
                  <c:v>46.254931336565129</c:v>
                </c:pt>
                <c:pt idx="3">
                  <c:v>44.052737652243721</c:v>
                </c:pt>
                <c:pt idx="4">
                  <c:v>42.83476912700533</c:v>
                </c:pt>
                <c:pt idx="5">
                  <c:v>42.11504698956935</c:v>
                </c:pt>
                <c:pt idx="6">
                  <c:v>41.087431173627806</c:v>
                </c:pt>
                <c:pt idx="7">
                  <c:v>36.924595848389416</c:v>
                </c:pt>
                <c:pt idx="8">
                  <c:v>37.291631047230425</c:v>
                </c:pt>
                <c:pt idx="9">
                  <c:v>38.598375678167116</c:v>
                </c:pt>
                <c:pt idx="10">
                  <c:v>39.115688452379501</c:v>
                </c:pt>
                <c:pt idx="11">
                  <c:v>39.923720899252473</c:v>
                </c:pt>
                <c:pt idx="12">
                  <c:v>40.200000000000003</c:v>
                </c:pt>
                <c:pt idx="13">
                  <c:v>40.799999999999997</c:v>
                </c:pt>
                <c:pt idx="14">
                  <c:v>43.6</c:v>
                </c:pt>
                <c:pt idx="15">
                  <c:v>44.9</c:v>
                </c:pt>
                <c:pt idx="16">
                  <c:v>52.8</c:v>
                </c:pt>
                <c:pt idx="17">
                  <c:v>47.6</c:v>
                </c:pt>
                <c:pt idx="18">
                  <c:v>48.2</c:v>
                </c:pt>
                <c:pt idx="19">
                  <c:v>47.424172369724232</c:v>
                </c:pt>
                <c:pt idx="20">
                  <c:v>49.3</c:v>
                </c:pt>
              </c:numCache>
            </c:numRef>
          </c:val>
          <c:smooth val="1"/>
          <c:extLst>
            <c:ext xmlns:c16="http://schemas.microsoft.com/office/drawing/2014/chart" uri="{C3380CC4-5D6E-409C-BE32-E72D297353CC}">
              <c16:uniqueId val="{0000000A-1299-4A3F-8384-5DB158A58CA1}"/>
            </c:ext>
          </c:extLst>
        </c:ser>
        <c:dLbls>
          <c:showLegendKey val="0"/>
          <c:showVal val="0"/>
          <c:showCatName val="0"/>
          <c:showSerName val="0"/>
          <c:showPercent val="0"/>
          <c:showBubbleSize val="0"/>
        </c:dLbls>
        <c:smooth val="0"/>
        <c:axId val="359344615"/>
        <c:axId val="359339695"/>
      </c:lineChart>
      <c:catAx>
        <c:axId val="359344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solidFill>
                <a:latin typeface="+mn-lt"/>
                <a:ea typeface="+mn-ea"/>
                <a:cs typeface="+mn-cs"/>
              </a:defRPr>
            </a:pPr>
            <a:endParaRPr lang="es-PA"/>
          </a:p>
        </c:txPr>
        <c:crossAx val="359339695"/>
        <c:crosses val="autoZero"/>
        <c:auto val="1"/>
        <c:lblAlgn val="ctr"/>
        <c:lblOffset val="100"/>
        <c:noMultiLvlLbl val="0"/>
      </c:catAx>
      <c:valAx>
        <c:axId val="359339695"/>
        <c:scaling>
          <c:orientation val="minMax"/>
        </c:scaling>
        <c:delete val="1"/>
        <c:axPos val="l"/>
        <c:numFmt formatCode="_-* #,##0.0_-;\-* #,##0.0_-;_-* &quot;-&quot;??_-;_-@_-" sourceLinked="1"/>
        <c:majorTickMark val="none"/>
        <c:minorTickMark val="none"/>
        <c:tickLblPos val="nextTo"/>
        <c:crossAx val="3593446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es-PA"/>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puertos 5!TablaDinámica5</c:name>
    <c:fmtId val="69"/>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puertos 5'!$B$3</c:f>
              <c:strCache>
                <c:ptCount val="1"/>
                <c:pt idx="0">
                  <c:v>Total</c:v>
                </c:pt>
              </c:strCache>
            </c:strRef>
          </c:tx>
          <c:spPr>
            <a:ln w="28575" cap="rnd">
              <a:solidFill>
                <a:schemeClr val="accent1"/>
              </a:solidFill>
              <a:round/>
            </a:ln>
            <a:effectLst/>
          </c:spPr>
          <c:marker>
            <c:symbol val="none"/>
          </c:marker>
          <c:cat>
            <c:multiLvlStrRef>
              <c:f>'TD puertos 5'!$A$4:$A$45</c:f>
              <c:multiLvlStrCache>
                <c:ptCount val="29"/>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lvl>
                <c:lvl>
                  <c:pt idx="0">
                    <c:v>Trim.1</c:v>
                  </c:pt>
                  <c:pt idx="3">
                    <c:v>Trim.2</c:v>
                  </c:pt>
                  <c:pt idx="6">
                    <c:v>Trim.3</c:v>
                  </c:pt>
                  <c:pt idx="9">
                    <c:v>Trim.4</c:v>
                  </c:pt>
                  <c:pt idx="12">
                    <c:v>Trim.1</c:v>
                  </c:pt>
                  <c:pt idx="15">
                    <c:v>Trim.2</c:v>
                  </c:pt>
                  <c:pt idx="18">
                    <c:v>Trim.3</c:v>
                  </c:pt>
                  <c:pt idx="21">
                    <c:v>Trim.4</c:v>
                  </c:pt>
                  <c:pt idx="24">
                    <c:v>Trim.1</c:v>
                  </c:pt>
                  <c:pt idx="27">
                    <c:v>Trim.2</c:v>
                  </c:pt>
                </c:lvl>
                <c:lvl>
                  <c:pt idx="0">
                    <c:v>2023</c:v>
                  </c:pt>
                  <c:pt idx="12">
                    <c:v>2024</c:v>
                  </c:pt>
                  <c:pt idx="24">
                    <c:v>2025</c:v>
                  </c:pt>
                </c:lvl>
              </c:multiLvlStrCache>
            </c:multiLvlStrRef>
          </c:cat>
          <c:val>
            <c:numRef>
              <c:f>'TD puertos 5'!$B$4:$B$45</c:f>
              <c:numCache>
                <c:formatCode>#,##0</c:formatCode>
                <c:ptCount val="29"/>
                <c:pt idx="0">
                  <c:v>9538282</c:v>
                </c:pt>
                <c:pt idx="1">
                  <c:v>7170099</c:v>
                </c:pt>
                <c:pt idx="2">
                  <c:v>9045573</c:v>
                </c:pt>
                <c:pt idx="3">
                  <c:v>9062179</c:v>
                </c:pt>
                <c:pt idx="4">
                  <c:v>9659054</c:v>
                </c:pt>
                <c:pt idx="5">
                  <c:v>8386244</c:v>
                </c:pt>
                <c:pt idx="6">
                  <c:v>8704934</c:v>
                </c:pt>
                <c:pt idx="7">
                  <c:v>8664195</c:v>
                </c:pt>
                <c:pt idx="8">
                  <c:v>8985663</c:v>
                </c:pt>
                <c:pt idx="9">
                  <c:v>8822090</c:v>
                </c:pt>
                <c:pt idx="10">
                  <c:v>9293706</c:v>
                </c:pt>
                <c:pt idx="11">
                  <c:v>8914181</c:v>
                </c:pt>
                <c:pt idx="12">
                  <c:v>9746199</c:v>
                </c:pt>
                <c:pt idx="13">
                  <c:v>8925847</c:v>
                </c:pt>
                <c:pt idx="14">
                  <c:v>10591141</c:v>
                </c:pt>
                <c:pt idx="15">
                  <c:v>9783889</c:v>
                </c:pt>
                <c:pt idx="16">
                  <c:v>10859394</c:v>
                </c:pt>
                <c:pt idx="17">
                  <c:v>10282000</c:v>
                </c:pt>
                <c:pt idx="18">
                  <c:v>10645955</c:v>
                </c:pt>
                <c:pt idx="19">
                  <c:v>9977989</c:v>
                </c:pt>
                <c:pt idx="20">
                  <c:v>9167595</c:v>
                </c:pt>
                <c:pt idx="21">
                  <c:v>9407047</c:v>
                </c:pt>
                <c:pt idx="22">
                  <c:v>8871767</c:v>
                </c:pt>
                <c:pt idx="23">
                  <c:v>9818093</c:v>
                </c:pt>
                <c:pt idx="24">
                  <c:v>9116272</c:v>
                </c:pt>
                <c:pt idx="25">
                  <c:v>8405196</c:v>
                </c:pt>
                <c:pt idx="26">
                  <c:v>11223498</c:v>
                </c:pt>
                <c:pt idx="27">
                  <c:v>9781188</c:v>
                </c:pt>
                <c:pt idx="28">
                  <c:v>10359098</c:v>
                </c:pt>
              </c:numCache>
            </c:numRef>
          </c:val>
          <c:smooth val="1"/>
          <c:extLst>
            <c:ext xmlns:c16="http://schemas.microsoft.com/office/drawing/2014/chart" uri="{C3380CC4-5D6E-409C-BE32-E72D297353CC}">
              <c16:uniqueId val="{00000000-C1DE-4801-9AB0-575CD8A36198}"/>
            </c:ext>
          </c:extLst>
        </c:ser>
        <c:dLbls>
          <c:showLegendKey val="0"/>
          <c:showVal val="0"/>
          <c:showCatName val="0"/>
          <c:showSerName val="0"/>
          <c:showPercent val="0"/>
          <c:showBubbleSize val="0"/>
        </c:dLbls>
        <c:smooth val="0"/>
        <c:axId val="791635864"/>
        <c:axId val="791639472"/>
      </c:lineChart>
      <c:catAx>
        <c:axId val="791635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791639472"/>
        <c:crosses val="autoZero"/>
        <c:auto val="1"/>
        <c:lblAlgn val="ctr"/>
        <c:lblOffset val="100"/>
        <c:noMultiLvlLbl val="0"/>
      </c:catAx>
      <c:valAx>
        <c:axId val="7916394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791635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feb2025.xlsm]TD ZLC 2!TablaDinámica7</c:name>
    <c:fmtId val="56"/>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PA"/>
            </a:p>
          </c:txPr>
          <c:dLblPos val="b"/>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PA"/>
            </a:p>
          </c:txPr>
          <c:dLblPos val="b"/>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dLblPos val="b"/>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dLblPos val="b"/>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dLblPos val="b"/>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ZLC 2'!$B$3</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 ZLC 2'!$A$4:$A$23</c:f>
              <c:multiLvlStrCache>
                <c:ptCount val="16"/>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lvl>
                <c:lvl>
                  <c:pt idx="0">
                    <c:v>2021</c:v>
                  </c:pt>
                  <c:pt idx="4">
                    <c:v>2022</c:v>
                  </c:pt>
                  <c:pt idx="8">
                    <c:v>2023</c:v>
                  </c:pt>
                  <c:pt idx="12">
                    <c:v>2024</c:v>
                  </c:pt>
                </c:lvl>
              </c:multiLvlStrCache>
            </c:multiLvlStrRef>
          </c:cat>
          <c:val>
            <c:numRef>
              <c:f>'TD ZLC 2'!$B$4:$B$23</c:f>
              <c:numCache>
                <c:formatCode>0.0_ ;[Red]\-0.0\ </c:formatCode>
                <c:ptCount val="16"/>
                <c:pt idx="0">
                  <c:v>15.335100759185934</c:v>
                </c:pt>
                <c:pt idx="1">
                  <c:v>52.373731528041674</c:v>
                </c:pt>
                <c:pt idx="2">
                  <c:v>29.092695998309679</c:v>
                </c:pt>
                <c:pt idx="3">
                  <c:v>35.33159296167144</c:v>
                </c:pt>
                <c:pt idx="4">
                  <c:v>31.442084958917224</c:v>
                </c:pt>
                <c:pt idx="5">
                  <c:v>23.123065223014532</c:v>
                </c:pt>
                <c:pt idx="6">
                  <c:v>79.913387750836534</c:v>
                </c:pt>
                <c:pt idx="7">
                  <c:v>18.601028233368154</c:v>
                </c:pt>
                <c:pt idx="8">
                  <c:v>21.268161152690677</c:v>
                </c:pt>
                <c:pt idx="9">
                  <c:v>43.060040383542962</c:v>
                </c:pt>
                <c:pt idx="10">
                  <c:v>28.833808185482493</c:v>
                </c:pt>
                <c:pt idx="11">
                  <c:v>44.374631235820253</c:v>
                </c:pt>
                <c:pt idx="12">
                  <c:v>5.4006175798887455</c:v>
                </c:pt>
                <c:pt idx="13">
                  <c:v>-22.713633149863597</c:v>
                </c:pt>
                <c:pt idx="14">
                  <c:v>-12.371646728626319</c:v>
                </c:pt>
                <c:pt idx="15">
                  <c:v>-27.932425602304381</c:v>
                </c:pt>
              </c:numCache>
            </c:numRef>
          </c:val>
          <c:smooth val="1"/>
          <c:extLst>
            <c:ext xmlns:c16="http://schemas.microsoft.com/office/drawing/2014/chart" uri="{C3380CC4-5D6E-409C-BE32-E72D297353CC}">
              <c16:uniqueId val="{00000000-C4D7-430A-9A77-AACD591B5B1B}"/>
            </c:ext>
          </c:extLst>
        </c:ser>
        <c:dLbls>
          <c:showLegendKey val="0"/>
          <c:showVal val="0"/>
          <c:showCatName val="0"/>
          <c:showSerName val="0"/>
          <c:showPercent val="0"/>
          <c:showBubbleSize val="0"/>
        </c:dLbls>
        <c:smooth val="0"/>
        <c:axId val="874628296"/>
        <c:axId val="874635512"/>
      </c:lineChart>
      <c:catAx>
        <c:axId val="874628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PA"/>
          </a:p>
        </c:txPr>
        <c:crossAx val="874635512"/>
        <c:crosses val="autoZero"/>
        <c:auto val="1"/>
        <c:lblAlgn val="ctr"/>
        <c:lblOffset val="100"/>
        <c:noMultiLvlLbl val="0"/>
      </c:catAx>
      <c:valAx>
        <c:axId val="874635512"/>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crossAx val="874628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feb2025.xlsm]TD ZLC 1!TablaDinámica6</c:name>
    <c:fmtId val="53"/>
  </c:pivotSource>
  <c:chart>
    <c:autoTitleDeleted val="1"/>
    <c:pivotFmts>
      <c:pivotFmt>
        <c:idx val="0"/>
        <c:spPr>
          <a:solidFill>
            <a:schemeClr val="accent1"/>
          </a:solidFill>
          <a:ln>
            <a:noFill/>
          </a:ln>
          <a:effectLst/>
        </c:spPr>
        <c:marker>
          <c:symbol val="none"/>
        </c:marker>
        <c:dLbl>
          <c:idx val="0"/>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'TD ZLC 1'!$B$3</c:f>
              <c:strCache>
                <c:ptCount val="1"/>
                <c:pt idx="0">
                  <c:v>Total</c:v>
                </c:pt>
              </c:strCache>
            </c:strRef>
          </c:tx>
          <c:spPr>
            <a:solidFill>
              <a:schemeClr val="accent1"/>
            </a:solidFill>
            <a:ln>
              <a:noFill/>
            </a:ln>
            <a:effectLst/>
          </c:spPr>
          <c:invertIfNegative val="0"/>
          <c:cat>
            <c:multiLvlStrRef>
              <c:f>'TD ZLC 1'!$A$4:$A$71</c:f>
              <c:multiLvlStrCache>
                <c:ptCount val="4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lvl>
                <c:lvl>
                  <c:pt idx="0">
                    <c:v>2021</c:v>
                  </c:pt>
                  <c:pt idx="12">
                    <c:v>2022</c:v>
                  </c:pt>
                  <c:pt idx="24">
                    <c:v>2023</c:v>
                  </c:pt>
                  <c:pt idx="36">
                    <c:v>2024</c:v>
                  </c:pt>
                </c:lvl>
              </c:multiLvlStrCache>
            </c:multiLvlStrRef>
          </c:cat>
          <c:val>
            <c:numRef>
              <c:f>'TD ZLC 1'!$B$4:$B$71</c:f>
              <c:numCache>
                <c:formatCode>#,##0</c:formatCode>
                <c:ptCount val="48"/>
                <c:pt idx="0">
                  <c:v>1182706</c:v>
                </c:pt>
                <c:pt idx="1">
                  <c:v>1250495.3199999998</c:v>
                </c:pt>
                <c:pt idx="2">
                  <c:v>1632545.898</c:v>
                </c:pt>
                <c:pt idx="3">
                  <c:v>1240798.6600000001</c:v>
                </c:pt>
                <c:pt idx="4">
                  <c:v>1409704.517</c:v>
                </c:pt>
                <c:pt idx="5">
                  <c:v>1510216.2829999998</c:v>
                </c:pt>
                <c:pt idx="6">
                  <c:v>1512015.02</c:v>
                </c:pt>
                <c:pt idx="7">
                  <c:v>1611911</c:v>
                </c:pt>
                <c:pt idx="8">
                  <c:v>1793719.2119999998</c:v>
                </c:pt>
                <c:pt idx="9">
                  <c:v>1796678.85</c:v>
                </c:pt>
                <c:pt idx="10">
                  <c:v>1769361.6430000002</c:v>
                </c:pt>
                <c:pt idx="11">
                  <c:v>1930748.5149999999</c:v>
                </c:pt>
                <c:pt idx="12">
                  <c:v>1715759.5020000001</c:v>
                </c:pt>
                <c:pt idx="13">
                  <c:v>1728098.2110000001</c:v>
                </c:pt>
                <c:pt idx="14">
                  <c:v>1813146.112</c:v>
                </c:pt>
                <c:pt idx="15">
                  <c:v>1541777.0359999998</c:v>
                </c:pt>
                <c:pt idx="16">
                  <c:v>1741391.888</c:v>
                </c:pt>
                <c:pt idx="17">
                  <c:v>1836173.9890000001</c:v>
                </c:pt>
                <c:pt idx="18">
                  <c:v>2562586.4440000001</c:v>
                </c:pt>
                <c:pt idx="19">
                  <c:v>3730091.3160000001</c:v>
                </c:pt>
                <c:pt idx="20">
                  <c:v>2490589.8389999997</c:v>
                </c:pt>
                <c:pt idx="21">
                  <c:v>2445518.6409999998</c:v>
                </c:pt>
                <c:pt idx="22">
                  <c:v>2215210.051</c:v>
                </c:pt>
                <c:pt idx="23">
                  <c:v>1824393.8930000002</c:v>
                </c:pt>
                <c:pt idx="24">
                  <c:v>2185693.1140000001</c:v>
                </c:pt>
                <c:pt idx="25">
                  <c:v>1977321.3130000001</c:v>
                </c:pt>
                <c:pt idx="26">
                  <c:v>2211919</c:v>
                </c:pt>
                <c:pt idx="27">
                  <c:v>2026958.1800000002</c:v>
                </c:pt>
                <c:pt idx="28">
                  <c:v>2053747.889</c:v>
                </c:pt>
                <c:pt idx="29">
                  <c:v>3300963.7749999999</c:v>
                </c:pt>
                <c:pt idx="30">
                  <c:v>6632260.4480000008</c:v>
                </c:pt>
                <c:pt idx="31">
                  <c:v>1867055.061</c:v>
                </c:pt>
                <c:pt idx="32">
                  <c:v>1933603.4270000001</c:v>
                </c:pt>
                <c:pt idx="33">
                  <c:v>1955694.4739999999</c:v>
                </c:pt>
                <c:pt idx="34">
                  <c:v>3064908.9029999999</c:v>
                </c:pt>
                <c:pt idx="35">
                  <c:v>3918722.7120000003</c:v>
                </c:pt>
                <c:pt idx="36">
                  <c:v>2861301.1150000002</c:v>
                </c:pt>
                <c:pt idx="37">
                  <c:v>2125189.1059999997</c:v>
                </c:pt>
                <c:pt idx="38">
                  <c:v>1721164.8659999999</c:v>
                </c:pt>
                <c:pt idx="39">
                  <c:v>1816068.8219999999</c:v>
                </c:pt>
                <c:pt idx="40">
                  <c:v>1870229.9049999998</c:v>
                </c:pt>
                <c:pt idx="41">
                  <c:v>1690063.3810000001</c:v>
                </c:pt>
                <c:pt idx="42">
                  <c:v>2185103.415</c:v>
                </c:pt>
                <c:pt idx="43">
                  <c:v>2141820.773</c:v>
                </c:pt>
                <c:pt idx="44">
                  <c:v>2227935.4539999999</c:v>
                </c:pt>
                <c:pt idx="45">
                  <c:v>2503548.2599999998</c:v>
                </c:pt>
                <c:pt idx="46">
                  <c:v>2014131.94</c:v>
                </c:pt>
                <c:pt idx="47">
                  <c:v>880677.28599999996</c:v>
                </c:pt>
              </c:numCache>
            </c:numRef>
          </c:val>
          <c:extLst>
            <c:ext xmlns:c16="http://schemas.microsoft.com/office/drawing/2014/chart" uri="{C3380CC4-5D6E-409C-BE32-E72D297353CC}">
              <c16:uniqueId val="{00000000-1F1A-413A-B9C2-9747B09E0E26}"/>
            </c:ext>
          </c:extLst>
        </c:ser>
        <c:dLbls>
          <c:showLegendKey val="0"/>
          <c:showVal val="0"/>
          <c:showCatName val="0"/>
          <c:showSerName val="0"/>
          <c:showPercent val="0"/>
          <c:showBubbleSize val="0"/>
        </c:dLbls>
        <c:gapWidth val="219"/>
        <c:overlap val="-27"/>
        <c:axId val="924430072"/>
        <c:axId val="924431056"/>
      </c:barChart>
      <c:catAx>
        <c:axId val="92443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PA"/>
          </a:p>
        </c:txPr>
        <c:crossAx val="924431056"/>
        <c:crosses val="autoZero"/>
        <c:auto val="1"/>
        <c:lblAlgn val="ctr"/>
        <c:lblOffset val="100"/>
        <c:noMultiLvlLbl val="0"/>
      </c:catAx>
      <c:valAx>
        <c:axId val="9244310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crossAx val="924430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feb2025.xlsm]TD ZLC 3!TablaDinámica8</c:name>
    <c:fmtId val="42"/>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ZLC 3'!$B$3</c:f>
              <c:strCache>
                <c:ptCount val="1"/>
                <c:pt idx="0">
                  <c:v>Suma de Importaciones CIF</c:v>
                </c:pt>
              </c:strCache>
            </c:strRef>
          </c:tx>
          <c:spPr>
            <a:ln w="28575" cap="rnd">
              <a:solidFill>
                <a:schemeClr val="accent1"/>
              </a:solidFill>
              <a:round/>
            </a:ln>
            <a:effectLst/>
          </c:spPr>
          <c:marker>
            <c:symbol val="none"/>
          </c:marker>
          <c:cat>
            <c:multiLvlStrRef>
              <c:f>'TD ZLC 3'!$A$4:$A$71</c:f>
              <c:multiLvlStrCache>
                <c:ptCount val="4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lvl>
                <c:lvl>
                  <c:pt idx="0">
                    <c:v>2021</c:v>
                  </c:pt>
                  <c:pt idx="12">
                    <c:v>2022</c:v>
                  </c:pt>
                  <c:pt idx="24">
                    <c:v>2023</c:v>
                  </c:pt>
                  <c:pt idx="36">
                    <c:v>2024</c:v>
                  </c:pt>
                </c:lvl>
              </c:multiLvlStrCache>
            </c:multiLvlStrRef>
          </c:cat>
          <c:val>
            <c:numRef>
              <c:f>'TD ZLC 3'!$B$4:$B$71</c:f>
              <c:numCache>
                <c:formatCode>#,##0</c:formatCode>
                <c:ptCount val="48"/>
                <c:pt idx="0">
                  <c:v>558855.05700000003</c:v>
                </c:pt>
                <c:pt idx="1">
                  <c:v>542458.92599999998</c:v>
                </c:pt>
                <c:pt idx="2">
                  <c:v>809203.25</c:v>
                </c:pt>
                <c:pt idx="3">
                  <c:v>530148.50100000005</c:v>
                </c:pt>
                <c:pt idx="4">
                  <c:v>706994.84</c:v>
                </c:pt>
                <c:pt idx="5">
                  <c:v>739754.51599999995</c:v>
                </c:pt>
                <c:pt idx="6">
                  <c:v>728684.24800000002</c:v>
                </c:pt>
                <c:pt idx="7">
                  <c:v>791004</c:v>
                </c:pt>
                <c:pt idx="8">
                  <c:v>910280.86399999994</c:v>
                </c:pt>
                <c:pt idx="9">
                  <c:v>800466.17599999998</c:v>
                </c:pt>
                <c:pt idx="10">
                  <c:v>904401.63199999998</c:v>
                </c:pt>
                <c:pt idx="11">
                  <c:v>1015623.7929999999</c:v>
                </c:pt>
                <c:pt idx="12">
                  <c:v>937157.32700000005</c:v>
                </c:pt>
                <c:pt idx="13">
                  <c:v>833853.51899999997</c:v>
                </c:pt>
                <c:pt idx="14">
                  <c:v>847163.81400000001</c:v>
                </c:pt>
                <c:pt idx="15">
                  <c:v>696180.08</c:v>
                </c:pt>
                <c:pt idx="16">
                  <c:v>887013.21200000006</c:v>
                </c:pt>
                <c:pt idx="17">
                  <c:v>902757.77500000002</c:v>
                </c:pt>
                <c:pt idx="18">
                  <c:v>1698997.47</c:v>
                </c:pt>
                <c:pt idx="19">
                  <c:v>2709837.503</c:v>
                </c:pt>
                <c:pt idx="20">
                  <c:v>1298198.3859999999</c:v>
                </c:pt>
                <c:pt idx="21">
                  <c:v>1387648.8810000001</c:v>
                </c:pt>
                <c:pt idx="22">
                  <c:v>826854.97</c:v>
                </c:pt>
                <c:pt idx="23">
                  <c:v>993494.67500000005</c:v>
                </c:pt>
                <c:pt idx="24">
                  <c:v>960624.93900000001</c:v>
                </c:pt>
                <c:pt idx="25">
                  <c:v>914839.68799999997</c:v>
                </c:pt>
                <c:pt idx="26">
                  <c:v>743808</c:v>
                </c:pt>
                <c:pt idx="27">
                  <c:v>1190401.094</c:v>
                </c:pt>
                <c:pt idx="28">
                  <c:v>1110362.28</c:v>
                </c:pt>
                <c:pt idx="29">
                  <c:v>2388443.2379999999</c:v>
                </c:pt>
                <c:pt idx="30">
                  <c:v>5716511.1670000004</c:v>
                </c:pt>
                <c:pt idx="31">
                  <c:v>898557.33299999998</c:v>
                </c:pt>
                <c:pt idx="32">
                  <c:v>936509.06200000003</c:v>
                </c:pt>
                <c:pt idx="33">
                  <c:v>969448.67500000005</c:v>
                </c:pt>
                <c:pt idx="34">
                  <c:v>2075077.149</c:v>
                </c:pt>
                <c:pt idx="35">
                  <c:v>1852965.4450000001</c:v>
                </c:pt>
                <c:pt idx="36">
                  <c:v>1977857.017</c:v>
                </c:pt>
                <c:pt idx="37">
                  <c:v>1166787.139</c:v>
                </c:pt>
                <c:pt idx="38">
                  <c:v>771124.50199999998</c:v>
                </c:pt>
                <c:pt idx="39">
                  <c:v>853619.90599999996</c:v>
                </c:pt>
                <c:pt idx="40">
                  <c:v>878548.89099999995</c:v>
                </c:pt>
                <c:pt idx="41">
                  <c:v>790958.4</c:v>
                </c:pt>
                <c:pt idx="42">
                  <c:v>1083147.906</c:v>
                </c:pt>
                <c:pt idx="43">
                  <c:v>1050039.162</c:v>
                </c:pt>
                <c:pt idx="44">
                  <c:v>1101242.4850000001</c:v>
                </c:pt>
                <c:pt idx="45">
                  <c:v>1218009.2420000001</c:v>
                </c:pt>
                <c:pt idx="46">
                  <c:v>922363.68799999997</c:v>
                </c:pt>
                <c:pt idx="47">
                  <c:v>880677.28599999996</c:v>
                </c:pt>
              </c:numCache>
            </c:numRef>
          </c:val>
          <c:smooth val="1"/>
          <c:extLst>
            <c:ext xmlns:c16="http://schemas.microsoft.com/office/drawing/2014/chart" uri="{C3380CC4-5D6E-409C-BE32-E72D297353CC}">
              <c16:uniqueId val="{00000000-9E16-4A24-9E62-3B8B6F7424BD}"/>
            </c:ext>
          </c:extLst>
        </c:ser>
        <c:ser>
          <c:idx val="1"/>
          <c:order val="1"/>
          <c:tx>
            <c:strRef>
              <c:f>'TD ZLC 3'!$C$3</c:f>
              <c:strCache>
                <c:ptCount val="1"/>
                <c:pt idx="0">
                  <c:v>Suma de Reexportaciones FOB</c:v>
                </c:pt>
              </c:strCache>
            </c:strRef>
          </c:tx>
          <c:spPr>
            <a:ln w="28575" cap="rnd">
              <a:solidFill>
                <a:schemeClr val="accent2"/>
              </a:solidFill>
              <a:round/>
            </a:ln>
            <a:effectLst/>
          </c:spPr>
          <c:marker>
            <c:symbol val="none"/>
          </c:marker>
          <c:cat>
            <c:multiLvlStrRef>
              <c:f>'TD ZLC 3'!$A$4:$A$71</c:f>
              <c:multiLvlStrCache>
                <c:ptCount val="4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lvl>
                <c:lvl>
                  <c:pt idx="0">
                    <c:v>2021</c:v>
                  </c:pt>
                  <c:pt idx="12">
                    <c:v>2022</c:v>
                  </c:pt>
                  <c:pt idx="24">
                    <c:v>2023</c:v>
                  </c:pt>
                  <c:pt idx="36">
                    <c:v>2024</c:v>
                  </c:pt>
                </c:lvl>
              </c:multiLvlStrCache>
            </c:multiLvlStrRef>
          </c:cat>
          <c:val>
            <c:numRef>
              <c:f>'TD ZLC 3'!$C$4:$C$71</c:f>
              <c:numCache>
                <c:formatCode>#,##0</c:formatCode>
                <c:ptCount val="48"/>
                <c:pt idx="0">
                  <c:v>623851.05900000001</c:v>
                </c:pt>
                <c:pt idx="1">
                  <c:v>708036.39399999997</c:v>
                </c:pt>
                <c:pt idx="2">
                  <c:v>823342.64800000004</c:v>
                </c:pt>
                <c:pt idx="3">
                  <c:v>710650.15899999999</c:v>
                </c:pt>
                <c:pt idx="4">
                  <c:v>702709.67700000003</c:v>
                </c:pt>
                <c:pt idx="5">
                  <c:v>770461.76699999999</c:v>
                </c:pt>
                <c:pt idx="6">
                  <c:v>783330.772</c:v>
                </c:pt>
                <c:pt idx="7">
                  <c:v>820906</c:v>
                </c:pt>
                <c:pt idx="8">
                  <c:v>883438.348</c:v>
                </c:pt>
                <c:pt idx="9">
                  <c:v>996212.674</c:v>
                </c:pt>
                <c:pt idx="10">
                  <c:v>864960.01100000006</c:v>
                </c:pt>
                <c:pt idx="11">
                  <c:v>915124.72199999995</c:v>
                </c:pt>
                <c:pt idx="12">
                  <c:v>778602.17500000005</c:v>
                </c:pt>
                <c:pt idx="13">
                  <c:v>894244.69200000004</c:v>
                </c:pt>
                <c:pt idx="14">
                  <c:v>965982.29799999995</c:v>
                </c:pt>
                <c:pt idx="15">
                  <c:v>845596.95600000001</c:v>
                </c:pt>
                <c:pt idx="16">
                  <c:v>854378.67599999998</c:v>
                </c:pt>
                <c:pt idx="17">
                  <c:v>933416.21400000004</c:v>
                </c:pt>
                <c:pt idx="18">
                  <c:v>863588.97400000005</c:v>
                </c:pt>
                <c:pt idx="19">
                  <c:v>1020253.813</c:v>
                </c:pt>
                <c:pt idx="20">
                  <c:v>1192391.453</c:v>
                </c:pt>
                <c:pt idx="21">
                  <c:v>1057869.76</c:v>
                </c:pt>
                <c:pt idx="22">
                  <c:v>1388355.081</c:v>
                </c:pt>
                <c:pt idx="23">
                  <c:v>830899.21799999999</c:v>
                </c:pt>
                <c:pt idx="24">
                  <c:v>1225068.175</c:v>
                </c:pt>
                <c:pt idx="25">
                  <c:v>1062481.625</c:v>
                </c:pt>
                <c:pt idx="26">
                  <c:v>1468112</c:v>
                </c:pt>
                <c:pt idx="27">
                  <c:v>836557.08600000001</c:v>
                </c:pt>
                <c:pt idx="28">
                  <c:v>943385.60900000005</c:v>
                </c:pt>
                <c:pt idx="29">
                  <c:v>912520.53700000001</c:v>
                </c:pt>
                <c:pt idx="30">
                  <c:v>915749.28099999996</c:v>
                </c:pt>
                <c:pt idx="31">
                  <c:v>968497.728</c:v>
                </c:pt>
                <c:pt idx="32">
                  <c:v>997094.36499999999</c:v>
                </c:pt>
                <c:pt idx="33">
                  <c:v>986245.799</c:v>
                </c:pt>
                <c:pt idx="34">
                  <c:v>989831.75399999996</c:v>
                </c:pt>
                <c:pt idx="35">
                  <c:v>2065757.267</c:v>
                </c:pt>
                <c:pt idx="36">
                  <c:v>883444.098</c:v>
                </c:pt>
                <c:pt idx="37">
                  <c:v>958401.96699999995</c:v>
                </c:pt>
                <c:pt idx="38">
                  <c:v>950040.36399999994</c:v>
                </c:pt>
                <c:pt idx="39">
                  <c:v>962448.91599999997</c:v>
                </c:pt>
                <c:pt idx="40">
                  <c:v>991681.01399999997</c:v>
                </c:pt>
                <c:pt idx="41">
                  <c:v>899104.98100000003</c:v>
                </c:pt>
                <c:pt idx="42">
                  <c:v>1101955.5090000001</c:v>
                </c:pt>
                <c:pt idx="43">
                  <c:v>1091781.611</c:v>
                </c:pt>
                <c:pt idx="44">
                  <c:v>1126692.969</c:v>
                </c:pt>
                <c:pt idx="45">
                  <c:v>1285539.0179999999</c:v>
                </c:pt>
                <c:pt idx="46">
                  <c:v>1091768.2520000001</c:v>
                </c:pt>
                <c:pt idx="47">
                  <c:v>874330.16200000001</c:v>
                </c:pt>
              </c:numCache>
            </c:numRef>
          </c:val>
          <c:smooth val="1"/>
          <c:extLst>
            <c:ext xmlns:c16="http://schemas.microsoft.com/office/drawing/2014/chart" uri="{C3380CC4-5D6E-409C-BE32-E72D297353CC}">
              <c16:uniqueId val="{00000001-9E16-4A24-9E62-3B8B6F7424BD}"/>
            </c:ext>
          </c:extLst>
        </c:ser>
        <c:dLbls>
          <c:showLegendKey val="0"/>
          <c:showVal val="0"/>
          <c:showCatName val="0"/>
          <c:showSerName val="0"/>
          <c:showPercent val="0"/>
          <c:showBubbleSize val="0"/>
        </c:dLbls>
        <c:smooth val="0"/>
        <c:axId val="1020764976"/>
        <c:axId val="1020762680"/>
      </c:lineChart>
      <c:catAx>
        <c:axId val="10207649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mn-lt"/>
                <a:ea typeface="+mn-ea"/>
                <a:cs typeface="+mn-cs"/>
              </a:defRPr>
            </a:pPr>
            <a:endParaRPr lang="es-PA"/>
          </a:p>
        </c:txPr>
        <c:crossAx val="1020762680"/>
        <c:crosses val="autoZero"/>
        <c:auto val="1"/>
        <c:lblAlgn val="ctr"/>
        <c:lblOffset val="100"/>
        <c:noMultiLvlLbl val="0"/>
      </c:catAx>
      <c:valAx>
        <c:axId val="10207626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crossAx val="102076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tx1"/>
          </a:solidFill>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jun2025.xlsm]TD construcción 3!TablaDinámica12</c:name>
    <c:fmtId val="56"/>
  </c:pivotSource>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A"/>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1"/>
          <c:showCatName val="1"/>
          <c:showSerName val="0"/>
          <c:showPercent val="1"/>
          <c:showBubbleSize val="0"/>
          <c:separator>
</c:separator>
          <c:extLst>
            <c:ext xmlns:c15="http://schemas.microsoft.com/office/drawing/2012/chart" uri="{CE6537A1-D6FC-4f65-9D91-7224C49458BB}"/>
          </c:extLst>
        </c:dLbl>
      </c:pivotFmt>
      <c:pivotFmt>
        <c:idx val="5"/>
        <c:dLbl>
          <c:idx val="0"/>
          <c:layout>
            <c:manualLayout>
              <c:x val="0.20724094881398242"/>
              <c:y val="-4.1536863966770587E-2"/>
            </c:manualLayout>
          </c:layout>
          <c:showLegendKey val="0"/>
          <c:showVal val="1"/>
          <c:showCatName val="1"/>
          <c:showSerName val="0"/>
          <c:showPercent val="1"/>
          <c:showBubbleSize val="0"/>
          <c:separator>
</c:separator>
          <c:extLst>
            <c:ext xmlns:c15="http://schemas.microsoft.com/office/drawing/2012/chart" uri="{CE6537A1-D6FC-4f65-9D91-7224C49458BB}"/>
          </c:extLst>
        </c:dLbl>
      </c:pivotFmt>
      <c:pivotFmt>
        <c:idx val="6"/>
        <c:dLbl>
          <c:idx val="0"/>
          <c:layout>
            <c:manualLayout>
              <c:x val="-0.19975031210986266"/>
              <c:y val="-4.5690550363447539E-2"/>
            </c:manualLayout>
          </c:layout>
          <c:showLegendKey val="0"/>
          <c:showVal val="1"/>
          <c:showCatName val="1"/>
          <c:showSerName val="0"/>
          <c:showPercent val="1"/>
          <c:showBubbleSize val="0"/>
          <c:separator>
</c:separator>
          <c:extLst>
            <c:ext xmlns:c15="http://schemas.microsoft.com/office/drawing/2012/chart" uri="{CE6537A1-D6FC-4f65-9D91-7224C49458BB}"/>
          </c:extLst>
        </c:dLbl>
      </c:pivotFmt>
      <c:pivotFmt>
        <c:idx val="7"/>
        <c:dLbl>
          <c:idx val="0"/>
          <c:layout>
            <c:manualLayout>
              <c:x val="-0.20474406991260924"/>
              <c:y val="2.4922118380062305E-2"/>
            </c:manualLayout>
          </c:layout>
          <c:showLegendKey val="0"/>
          <c:showVal val="1"/>
          <c:showCatName val="1"/>
          <c:showSerName val="0"/>
          <c:showPercent val="1"/>
          <c:showBubbleSize val="0"/>
          <c:separator>
</c:separator>
          <c:extLst>
            <c:ext xmlns:c15="http://schemas.microsoft.com/office/drawing/2012/chart" uri="{CE6537A1-D6FC-4f65-9D91-7224C49458BB}"/>
          </c:extLst>
        </c:dLbl>
      </c:pivotFmt>
      <c:pivotFmt>
        <c:idx val="8"/>
        <c:dLbl>
          <c:idx val="0"/>
          <c:layout>
            <c:manualLayout>
              <c:x val="-0.20973782771535582"/>
              <c:y val="8.7227414330218064E-2"/>
            </c:manualLayout>
          </c:layout>
          <c:showLegendKey val="0"/>
          <c:showVal val="1"/>
          <c:showCatName val="1"/>
          <c:showSerName val="0"/>
          <c:showPercent val="1"/>
          <c:showBubbleSize val="0"/>
          <c:separator>
</c:separator>
          <c:extLst>
            <c:ext xmlns:c15="http://schemas.microsoft.com/office/drawing/2012/chart" uri="{CE6537A1-D6FC-4f65-9D91-7224C49458BB}"/>
          </c:extLst>
        </c:dLbl>
      </c:pivotFmt>
      <c:pivotFmt>
        <c:idx val="9"/>
        <c:spPr>
          <a:solidFill>
            <a:schemeClr val="accent1"/>
          </a:solidFill>
          <a:ln w="19050">
            <a:solidFill>
              <a:schemeClr val="lt1"/>
            </a:solidFill>
          </a:ln>
          <a:effectLst/>
        </c:spPr>
        <c:dLbl>
          <c:idx val="0"/>
          <c:layout>
            <c:manualLayout>
              <c:x val="0.17977528089887648"/>
              <c:y val="-0.149532710280373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dLbl>
          <c:idx val="0"/>
          <c:layout>
            <c:manualLayout>
              <c:x val="-0.1972534332084894"/>
              <c:y val="-8.30737279335409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0.14731585518102372"/>
              <c:y val="1.246105919003115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0.17228464419475656"/>
              <c:y val="9.968847352024921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4"/>
        <c:spPr>
          <a:solidFill>
            <a:schemeClr val="accent1"/>
          </a:solidFill>
          <a:ln w="19050">
            <a:solidFill>
              <a:schemeClr val="lt1"/>
            </a:solidFill>
          </a:ln>
          <a:effectLst/>
        </c:spPr>
        <c:dLbl>
          <c:idx val="0"/>
          <c:layout>
            <c:manualLayout>
              <c:x val="0.17977528089887648"/>
              <c:y val="-0.149532710280373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0.17228464419475656"/>
              <c:y val="9.968847352024921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layout>
            <c:manualLayout>
              <c:x val="-0.14731585518102372"/>
              <c:y val="1.246105919003115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7"/>
        <c:spPr>
          <a:solidFill>
            <a:schemeClr val="accent1"/>
          </a:solidFill>
          <a:ln w="19050">
            <a:solidFill>
              <a:schemeClr val="lt1"/>
            </a:solidFill>
          </a:ln>
          <a:effectLst/>
        </c:spPr>
        <c:dLbl>
          <c:idx val="0"/>
          <c:layout>
            <c:manualLayout>
              <c:x val="-0.1972534332084894"/>
              <c:y val="-8.30737279335409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0.17977528089887648"/>
              <c:y val="-0.149532710280373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0.17228464419475656"/>
              <c:y val="9.968847352024921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0.14731585518102372"/>
              <c:y val="1.246105919003115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0.1972534332084894"/>
              <c:y val="-8.30737279335409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extLst>
            <c:ext xmlns:c15="http://schemas.microsoft.com/office/drawing/2012/chart" uri="{CE6537A1-D6FC-4f65-9D91-7224C49458BB}"/>
          </c:extLst>
        </c:dLbl>
      </c:pivotFmt>
    </c:pivotFmts>
    <c:plotArea>
      <c:layout/>
      <c:doughnutChart>
        <c:varyColors val="1"/>
        <c:ser>
          <c:idx val="0"/>
          <c:order val="0"/>
          <c:tx>
            <c:strRef>
              <c:f>'TD construcción 3'!$B$3:$B$4</c:f>
              <c:strCache>
                <c:ptCount val="1"/>
                <c:pt idx="0">
                  <c:v>2025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C9-433C-9776-2A0C547D05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C9-433C-9776-2A0C547D05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C9-433C-9776-2A0C547D05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C9-433C-9776-2A0C547D0573}"/>
              </c:ext>
            </c:extLst>
          </c:dPt>
          <c:dLbls>
            <c:dLbl>
              <c:idx val="0"/>
              <c:layout>
                <c:manualLayout>
                  <c:x val="0.17977528089887648"/>
                  <c:y val="-0.1495327102803739"/>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2CC9-433C-9776-2A0C547D0573}"/>
                </c:ext>
              </c:extLst>
            </c:dLbl>
            <c:dLbl>
              <c:idx val="1"/>
              <c:layout>
                <c:manualLayout>
                  <c:x val="-0.19402823235335243"/>
                  <c:y val="0.20892460284628525"/>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2CC9-433C-9776-2A0C547D0573}"/>
                </c:ext>
              </c:extLst>
            </c:dLbl>
            <c:dLbl>
              <c:idx val="2"/>
              <c:layout>
                <c:manualLayout>
                  <c:x val="-0.27052914023628738"/>
                  <c:y val="-2.91525940221945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CC9-433C-9776-2A0C547D0573}"/>
                </c:ext>
              </c:extLst>
            </c:dLbl>
            <c:dLbl>
              <c:idx val="3"/>
              <c:layout>
                <c:manualLayout>
                  <c:x val="-0.16343015198597613"/>
                  <c:y val="-0.1767046296986522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2CC9-433C-9776-2A0C547D05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'TD construcción 3'!$A$5:$A$8</c:f>
              <c:strCache>
                <c:ptCount val="4"/>
                <c:pt idx="0">
                  <c:v>Suma de Panamá</c:v>
                </c:pt>
                <c:pt idx="1">
                  <c:v>Suma de Colón</c:v>
                </c:pt>
                <c:pt idx="2">
                  <c:v>Suma de David, Santiago, Chitré, Aguadulce y La Chorrera</c:v>
                </c:pt>
                <c:pt idx="3">
                  <c:v>Suma de Arraiján</c:v>
                </c:pt>
              </c:strCache>
            </c:strRef>
          </c:cat>
          <c:val>
            <c:numRef>
              <c:f>'TD construcción 3'!$B$5:$B$8</c:f>
              <c:numCache>
                <c:formatCode>#,##0</c:formatCode>
                <c:ptCount val="4"/>
                <c:pt idx="0">
                  <c:v>232285.24699999997</c:v>
                </c:pt>
                <c:pt idx="1">
                  <c:v>12622.785</c:v>
                </c:pt>
                <c:pt idx="2">
                  <c:v>37305.364999999998</c:v>
                </c:pt>
                <c:pt idx="3">
                  <c:v>8614.8959999999988</c:v>
                </c:pt>
              </c:numCache>
            </c:numRef>
          </c:val>
          <c:extLst>
            <c:ext xmlns:c16="http://schemas.microsoft.com/office/drawing/2014/chart" uri="{C3380CC4-5D6E-409C-BE32-E72D297353CC}">
              <c16:uniqueId val="{00000008-2CC9-433C-9776-2A0C547D0573}"/>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jun2025.xlsm]TD construcción 1b!TablaDinámica1</c:name>
    <c:fmtId val="84"/>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construcción 1b'!$B$3</c:f>
              <c:strCache>
                <c:ptCount val="1"/>
                <c:pt idx="0">
                  <c:v>Suma de Concreto premezclado</c:v>
                </c:pt>
              </c:strCache>
            </c:strRef>
          </c:tx>
          <c:spPr>
            <a:ln w="28575" cap="rnd">
              <a:solidFill>
                <a:schemeClr val="accent1"/>
              </a:solidFill>
              <a:round/>
            </a:ln>
            <a:effectLst/>
          </c:spPr>
          <c:marker>
            <c:symbol val="none"/>
          </c:marker>
          <c:cat>
            <c:multiLvlStrRef>
              <c:f>'TD construcción 1b'!$A$4:$A$112</c:f>
              <c:multiLvlStrCache>
                <c:ptCount val="76"/>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construcción 1b'!$B$4:$B$112</c:f>
              <c:numCache>
                <c:formatCode>#,##0</c:formatCode>
                <c:ptCount val="76"/>
                <c:pt idx="0">
                  <c:v>97811.15061199617</c:v>
                </c:pt>
                <c:pt idx="1">
                  <c:v>107063.82231479062</c:v>
                </c:pt>
                <c:pt idx="2">
                  <c:v>103002.06356285817</c:v>
                </c:pt>
                <c:pt idx="3">
                  <c:v>111316.91347009964</c:v>
                </c:pt>
                <c:pt idx="4">
                  <c:v>102097.28345463988</c:v>
                </c:pt>
                <c:pt idx="5">
                  <c:v>93276.638524208771</c:v>
                </c:pt>
                <c:pt idx="6">
                  <c:v>96017.258570588048</c:v>
                </c:pt>
                <c:pt idx="7">
                  <c:v>103596.08155157034</c:v>
                </c:pt>
                <c:pt idx="8">
                  <c:v>88678.930195230452</c:v>
                </c:pt>
                <c:pt idx="9">
                  <c:v>92262.604938175253</c:v>
                </c:pt>
                <c:pt idx="10">
                  <c:v>69842.43740340801</c:v>
                </c:pt>
                <c:pt idx="11">
                  <c:v>75492.537450223041</c:v>
                </c:pt>
                <c:pt idx="12">
                  <c:v>85267.29061199617</c:v>
                </c:pt>
                <c:pt idx="13">
                  <c:v>72292.950720768175</c:v>
                </c:pt>
                <c:pt idx="14">
                  <c:v>61171.613243160602</c:v>
                </c:pt>
                <c:pt idx="15">
                  <c:v>3307</c:v>
                </c:pt>
                <c:pt idx="16">
                  <c:v>3550</c:v>
                </c:pt>
                <c:pt idx="17">
                  <c:v>2191.446970489807</c:v>
                </c:pt>
                <c:pt idx="18">
                  <c:v>3901.4795068189187</c:v>
                </c:pt>
                <c:pt idx="19">
                  <c:v>5126.5176390325496</c:v>
                </c:pt>
                <c:pt idx="20">
                  <c:v>22350.737018489748</c:v>
                </c:pt>
                <c:pt idx="21">
                  <c:v>37399.008593809136</c:v>
                </c:pt>
                <c:pt idx="22">
                  <c:v>24762.937691701183</c:v>
                </c:pt>
                <c:pt idx="23">
                  <c:v>38095.607282962985</c:v>
                </c:pt>
                <c:pt idx="24">
                  <c:v>33043.986611243316</c:v>
                </c:pt>
                <c:pt idx="25">
                  <c:v>54235.867916781652</c:v>
                </c:pt>
                <c:pt idx="26">
                  <c:v>76008.239879832254</c:v>
                </c:pt>
                <c:pt idx="27">
                  <c:v>57062.503801629122</c:v>
                </c:pt>
                <c:pt idx="28">
                  <c:v>63027</c:v>
                </c:pt>
                <c:pt idx="29">
                  <c:v>55991</c:v>
                </c:pt>
                <c:pt idx="30">
                  <c:v>56650</c:v>
                </c:pt>
                <c:pt idx="31">
                  <c:v>50709</c:v>
                </c:pt>
                <c:pt idx="32">
                  <c:v>52344</c:v>
                </c:pt>
                <c:pt idx="33">
                  <c:v>54877.589470129926</c:v>
                </c:pt>
                <c:pt idx="34">
                  <c:v>38720.25</c:v>
                </c:pt>
                <c:pt idx="35">
                  <c:v>54130.75</c:v>
                </c:pt>
                <c:pt idx="36">
                  <c:v>60138.6</c:v>
                </c:pt>
                <c:pt idx="37">
                  <c:v>71873.8</c:v>
                </c:pt>
                <c:pt idx="38">
                  <c:v>88304.58</c:v>
                </c:pt>
                <c:pt idx="39">
                  <c:v>79963.5</c:v>
                </c:pt>
                <c:pt idx="40">
                  <c:v>77838.8</c:v>
                </c:pt>
                <c:pt idx="41">
                  <c:v>87749.85</c:v>
                </c:pt>
                <c:pt idx="42">
                  <c:v>76810.75</c:v>
                </c:pt>
                <c:pt idx="43">
                  <c:v>93423.62</c:v>
                </c:pt>
                <c:pt idx="44">
                  <c:v>78571.5</c:v>
                </c:pt>
                <c:pt idx="45">
                  <c:v>73861.5</c:v>
                </c:pt>
                <c:pt idx="46">
                  <c:v>56594.175000000003</c:v>
                </c:pt>
                <c:pt idx="47">
                  <c:v>64270.5</c:v>
                </c:pt>
                <c:pt idx="48">
                  <c:v>83917.25</c:v>
                </c:pt>
                <c:pt idx="49">
                  <c:v>84128.4</c:v>
                </c:pt>
                <c:pt idx="50">
                  <c:v>118244.25</c:v>
                </c:pt>
                <c:pt idx="51">
                  <c:v>101869.64</c:v>
                </c:pt>
                <c:pt idx="52">
                  <c:v>112451.32</c:v>
                </c:pt>
                <c:pt idx="53">
                  <c:v>100832.95</c:v>
                </c:pt>
                <c:pt idx="54">
                  <c:v>104095.67</c:v>
                </c:pt>
                <c:pt idx="55">
                  <c:v>104721.66</c:v>
                </c:pt>
                <c:pt idx="56">
                  <c:v>106671.1</c:v>
                </c:pt>
                <c:pt idx="57">
                  <c:v>78299.5</c:v>
                </c:pt>
                <c:pt idx="58">
                  <c:v>59206.55</c:v>
                </c:pt>
                <c:pt idx="59">
                  <c:v>82997.149999999994</c:v>
                </c:pt>
                <c:pt idx="60">
                  <c:v>91890.69</c:v>
                </c:pt>
                <c:pt idx="61">
                  <c:v>88106.1</c:v>
                </c:pt>
                <c:pt idx="62">
                  <c:v>89326.91</c:v>
                </c:pt>
                <c:pt idx="63">
                  <c:v>94371.4</c:v>
                </c:pt>
                <c:pt idx="64">
                  <c:v>86040.35</c:v>
                </c:pt>
                <c:pt idx="65">
                  <c:v>83410.799999999988</c:v>
                </c:pt>
                <c:pt idx="66">
                  <c:v>82860</c:v>
                </c:pt>
                <c:pt idx="67">
                  <c:v>81116</c:v>
                </c:pt>
                <c:pt idx="68">
                  <c:v>66350.75</c:v>
                </c:pt>
                <c:pt idx="69">
                  <c:v>71662.75</c:v>
                </c:pt>
                <c:pt idx="70">
                  <c:v>52305.75</c:v>
                </c:pt>
                <c:pt idx="71">
                  <c:v>58336.5</c:v>
                </c:pt>
                <c:pt idx="72">
                  <c:v>66391.7</c:v>
                </c:pt>
                <c:pt idx="73">
                  <c:v>84533.6</c:v>
                </c:pt>
                <c:pt idx="74">
                  <c:v>74587.63</c:v>
                </c:pt>
                <c:pt idx="75">
                  <c:v>74053.75</c:v>
                </c:pt>
              </c:numCache>
            </c:numRef>
          </c:val>
          <c:smooth val="1"/>
          <c:extLst>
            <c:ext xmlns:c16="http://schemas.microsoft.com/office/drawing/2014/chart" uri="{C3380CC4-5D6E-409C-BE32-E72D297353CC}">
              <c16:uniqueId val="{00000000-5124-4759-9212-A2423E2814ED}"/>
            </c:ext>
          </c:extLst>
        </c:ser>
        <c:ser>
          <c:idx val="1"/>
          <c:order val="1"/>
          <c:tx>
            <c:strRef>
              <c:f>'TD construcción 1b'!$C$3</c:f>
              <c:strCache>
                <c:ptCount val="1"/>
                <c:pt idx="0">
                  <c:v>Suma de Producción de cemento</c:v>
                </c:pt>
              </c:strCache>
            </c:strRef>
          </c:tx>
          <c:spPr>
            <a:ln w="28575" cap="rnd">
              <a:solidFill>
                <a:schemeClr val="accent2"/>
              </a:solidFill>
              <a:round/>
            </a:ln>
            <a:effectLst/>
          </c:spPr>
          <c:marker>
            <c:symbol val="none"/>
          </c:marker>
          <c:cat>
            <c:multiLvlStrRef>
              <c:f>'TD construcción 1b'!$A$4:$A$112</c:f>
              <c:multiLvlStrCache>
                <c:ptCount val="76"/>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construcción 1b'!$C$4:$C$112</c:f>
              <c:numCache>
                <c:formatCode>#,##0</c:formatCode>
                <c:ptCount val="76"/>
                <c:pt idx="0">
                  <c:v>111911.85</c:v>
                </c:pt>
                <c:pt idx="1">
                  <c:v>125639.36</c:v>
                </c:pt>
                <c:pt idx="2">
                  <c:v>140303.31364479993</c:v>
                </c:pt>
                <c:pt idx="3">
                  <c:v>133863.61195891534</c:v>
                </c:pt>
                <c:pt idx="4">
                  <c:v>118665.13</c:v>
                </c:pt>
                <c:pt idx="5">
                  <c:v>109791.57</c:v>
                </c:pt>
                <c:pt idx="6">
                  <c:v>123422.38</c:v>
                </c:pt>
                <c:pt idx="7">
                  <c:v>121299.63021268044</c:v>
                </c:pt>
                <c:pt idx="8">
                  <c:v>101424.34849999999</c:v>
                </c:pt>
                <c:pt idx="9">
                  <c:v>96247.037060380011</c:v>
                </c:pt>
                <c:pt idx="10">
                  <c:v>85737</c:v>
                </c:pt>
                <c:pt idx="11">
                  <c:v>96860.69</c:v>
                </c:pt>
                <c:pt idx="12">
                  <c:v>96928.959999999992</c:v>
                </c:pt>
                <c:pt idx="13">
                  <c:v>96646.9</c:v>
                </c:pt>
                <c:pt idx="14">
                  <c:v>75638.172641401412</c:v>
                </c:pt>
                <c:pt idx="15">
                  <c:v>0</c:v>
                </c:pt>
                <c:pt idx="16">
                  <c:v>203</c:v>
                </c:pt>
                <c:pt idx="17">
                  <c:v>72898.28</c:v>
                </c:pt>
                <c:pt idx="18">
                  <c:v>45869.200000000004</c:v>
                </c:pt>
                <c:pt idx="19">
                  <c:v>50448.649075981666</c:v>
                </c:pt>
                <c:pt idx="20">
                  <c:v>67229.110056452031</c:v>
                </c:pt>
                <c:pt idx="21">
                  <c:v>86750.47</c:v>
                </c:pt>
                <c:pt idx="22">
                  <c:v>71872.438917418447</c:v>
                </c:pt>
                <c:pt idx="23">
                  <c:v>89676.207297125802</c:v>
                </c:pt>
                <c:pt idx="24">
                  <c:v>81984.45</c:v>
                </c:pt>
                <c:pt idx="25">
                  <c:v>97919.115720558751</c:v>
                </c:pt>
                <c:pt idx="26">
                  <c:v>126391.09403363301</c:v>
                </c:pt>
                <c:pt idx="27">
                  <c:v>112700.1312681149</c:v>
                </c:pt>
                <c:pt idx="28">
                  <c:v>104196.00619469442</c:v>
                </c:pt>
                <c:pt idx="29">
                  <c:v>100178.6</c:v>
                </c:pt>
                <c:pt idx="30">
                  <c:v>108379.11319210423</c:v>
                </c:pt>
                <c:pt idx="31">
                  <c:v>98399.214254649123</c:v>
                </c:pt>
                <c:pt idx="32">
                  <c:v>91153.862000000008</c:v>
                </c:pt>
                <c:pt idx="33">
                  <c:v>94110.368999999992</c:v>
                </c:pt>
                <c:pt idx="34">
                  <c:v>80416.600000000006</c:v>
                </c:pt>
                <c:pt idx="35">
                  <c:v>96136.737135358053</c:v>
                </c:pt>
                <c:pt idx="36">
                  <c:v>109368.152</c:v>
                </c:pt>
                <c:pt idx="37">
                  <c:v>106772</c:v>
                </c:pt>
                <c:pt idx="38">
                  <c:v>129406</c:v>
                </c:pt>
                <c:pt idx="39">
                  <c:v>129784</c:v>
                </c:pt>
                <c:pt idx="40">
                  <c:v>126161</c:v>
                </c:pt>
                <c:pt idx="41">
                  <c:v>108869</c:v>
                </c:pt>
                <c:pt idx="42">
                  <c:v>105335</c:v>
                </c:pt>
                <c:pt idx="43">
                  <c:v>116991</c:v>
                </c:pt>
                <c:pt idx="44">
                  <c:v>127490</c:v>
                </c:pt>
                <c:pt idx="45">
                  <c:v>123475</c:v>
                </c:pt>
                <c:pt idx="46">
                  <c:v>81812</c:v>
                </c:pt>
                <c:pt idx="47">
                  <c:v>111484</c:v>
                </c:pt>
                <c:pt idx="48">
                  <c:v>115562.05887689377</c:v>
                </c:pt>
                <c:pt idx="49">
                  <c:v>103662.76431098612</c:v>
                </c:pt>
                <c:pt idx="50">
                  <c:v>147917.45327397261</c:v>
                </c:pt>
                <c:pt idx="51">
                  <c:v>122352.40723940851</c:v>
                </c:pt>
                <c:pt idx="52">
                  <c:v>133542.60334926972</c:v>
                </c:pt>
                <c:pt idx="53">
                  <c:v>128530.68502222626</c:v>
                </c:pt>
                <c:pt idx="54">
                  <c:v>125932.01696452871</c:v>
                </c:pt>
                <c:pt idx="55">
                  <c:v>129750.63793885513</c:v>
                </c:pt>
                <c:pt idx="56">
                  <c:v>97259.398114397161</c:v>
                </c:pt>
                <c:pt idx="57">
                  <c:v>118246.49763966253</c:v>
                </c:pt>
                <c:pt idx="58">
                  <c:v>70854.451339233085</c:v>
                </c:pt>
                <c:pt idx="59">
                  <c:v>97155</c:v>
                </c:pt>
                <c:pt idx="60">
                  <c:v>102918.6969971877</c:v>
                </c:pt>
                <c:pt idx="61">
                  <c:v>122316.63243536241</c:v>
                </c:pt>
                <c:pt idx="62">
                  <c:v>109712.58341649279</c:v>
                </c:pt>
                <c:pt idx="63">
                  <c:v>120031.77011702803</c:v>
                </c:pt>
                <c:pt idx="64">
                  <c:v>118625.48007801869</c:v>
                </c:pt>
                <c:pt idx="65">
                  <c:v>78929.410785539323</c:v>
                </c:pt>
                <c:pt idx="66">
                  <c:v>121301.47799609906</c:v>
                </c:pt>
                <c:pt idx="67">
                  <c:v>102134.39816746803</c:v>
                </c:pt>
                <c:pt idx="68">
                  <c:v>97537.598657352806</c:v>
                </c:pt>
                <c:pt idx="69">
                  <c:v>103659.64755511204</c:v>
                </c:pt>
                <c:pt idx="70">
                  <c:v>84505.430372856761</c:v>
                </c:pt>
                <c:pt idx="71">
                  <c:v>97798.586410233154</c:v>
                </c:pt>
                <c:pt idx="72">
                  <c:v>91674.803592488432</c:v>
                </c:pt>
                <c:pt idx="73">
                  <c:v>109717.42171913273</c:v>
                </c:pt>
                <c:pt idx="74">
                  <c:v>118041.92134627597</c:v>
                </c:pt>
                <c:pt idx="75">
                  <c:v>112175.73945386919</c:v>
                </c:pt>
              </c:numCache>
            </c:numRef>
          </c:val>
          <c:smooth val="1"/>
          <c:extLst>
            <c:ext xmlns:c16="http://schemas.microsoft.com/office/drawing/2014/chart" uri="{C3380CC4-5D6E-409C-BE32-E72D297353CC}">
              <c16:uniqueId val="{00000001-5124-4759-9212-A2423E2814ED}"/>
            </c:ext>
          </c:extLst>
        </c:ser>
        <c:dLbls>
          <c:showLegendKey val="0"/>
          <c:showVal val="0"/>
          <c:showCatName val="0"/>
          <c:showSerName val="0"/>
          <c:showPercent val="0"/>
          <c:showBubbleSize val="0"/>
        </c:dLbls>
        <c:smooth val="0"/>
        <c:axId val="828625136"/>
        <c:axId val="828624152"/>
      </c:lineChart>
      <c:catAx>
        <c:axId val="82862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28624152"/>
        <c:crosses val="autoZero"/>
        <c:auto val="1"/>
        <c:lblAlgn val="ctr"/>
        <c:lblOffset val="100"/>
        <c:noMultiLvlLbl val="0"/>
      </c:catAx>
      <c:valAx>
        <c:axId val="8286241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28625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jun2025.xlsm]Hoja12 (2)!TablaDinámica2</c:name>
    <c:fmtId val="10"/>
  </c:pivotSource>
  <c:chart>
    <c:autoTitleDeleted val="1"/>
    <c:pivotFmts>
      <c:pivotFmt>
        <c:idx val="0"/>
        <c:spPr>
          <a:solidFill>
            <a:schemeClr val="accent1"/>
          </a:solidFill>
          <a:ln w="28575" cap="rnd">
            <a:solidFill>
              <a:schemeClr val="accent1"/>
            </a:solidFill>
            <a:round/>
          </a:ln>
          <a:effectLst/>
        </c:spPr>
        <c:marker>
          <c:symbol val="none"/>
        </c:marker>
        <c:dLbl>
          <c:idx val="0"/>
          <c:numFmt formatCode="#,##0.0_ ;[Red]\-#,##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105845685496204"/>
          <c:y val="0.14134385808799704"/>
          <c:w val="0.87489783143619781"/>
          <c:h val="0.67930178316648249"/>
        </c:manualLayout>
      </c:layout>
      <c:barChart>
        <c:barDir val="col"/>
        <c:grouping val="clustered"/>
        <c:varyColors val="0"/>
        <c:ser>
          <c:idx val="0"/>
          <c:order val="0"/>
          <c:tx>
            <c:strRef>
              <c:f>'Hoja12 (2)'!$B$3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'Hoja12 (2)'!$A$4:$A$10</c:f>
              <c:strCache>
                <c:ptCount val="7"/>
                <c:pt idx="0">
                  <c:v>2019</c:v>
                </c:pt>
                <c:pt idx="1">
                  <c:v>2020</c:v>
                </c:pt>
                <c:pt idx="2">
                  <c:v>2021</c:v>
                </c:pt>
                <c:pt idx="3">
                  <c:v>2022</c:v>
                </c:pt>
                <c:pt idx="4">
                  <c:v>2023</c:v>
                </c:pt>
                <c:pt idx="5">
                  <c:v>2024</c:v>
                </c:pt>
                <c:pt idx="6">
                  <c:v>2025</c:v>
                </c:pt>
              </c:strCache>
            </c:strRef>
          </c:cat>
          <c:val>
            <c:numRef>
              <c:f>'Hoja12 (2)'!$B$4:$B$10</c:f>
              <c:numCache>
                <c:formatCode>_-* #,##0.0_-;\-* #,##0.0_-;_-* "-"??_-;_-@_-</c:formatCode>
                <c:ptCount val="7"/>
                <c:pt idx="0">
                  <c:v>4273.8548811872442</c:v>
                </c:pt>
                <c:pt idx="1">
                  <c:v>3614.3061281924251</c:v>
                </c:pt>
                <c:pt idx="2">
                  <c:v>2447.5271102337947</c:v>
                </c:pt>
                <c:pt idx="3">
                  <c:v>2941.5877188814407</c:v>
                </c:pt>
                <c:pt idx="4">
                  <c:v>3846.1194870952618</c:v>
                </c:pt>
                <c:pt idx="5">
                  <c:v>4097.4682511741003</c:v>
                </c:pt>
                <c:pt idx="6">
                  <c:v>4170.101808519943</c:v>
                </c:pt>
              </c:numCache>
            </c:numRef>
          </c:val>
          <c:extLst>
            <c:ext xmlns:c16="http://schemas.microsoft.com/office/drawing/2014/chart" uri="{C3380CC4-5D6E-409C-BE32-E72D297353CC}">
              <c16:uniqueId val="{00000000-4727-4415-AD67-1754A1460E18}"/>
            </c:ext>
          </c:extLst>
        </c:ser>
        <c:dLbls>
          <c:showLegendKey val="0"/>
          <c:showVal val="0"/>
          <c:showCatName val="0"/>
          <c:showSerName val="0"/>
          <c:showPercent val="0"/>
          <c:showBubbleSize val="0"/>
        </c:dLbls>
        <c:gapWidth val="150"/>
        <c:axId val="2131444200"/>
        <c:axId val="2131449776"/>
      </c:barChart>
      <c:catAx>
        <c:axId val="21314442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2131449776"/>
        <c:crosses val="autoZero"/>
        <c:auto val="1"/>
        <c:lblAlgn val="ctr"/>
        <c:lblOffset val="100"/>
        <c:noMultiLvlLbl val="0"/>
      </c:catAx>
      <c:valAx>
        <c:axId val="2131449776"/>
        <c:scaling>
          <c:orientation val="minMax"/>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2131444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8575" cap="rnd">
              <a:solidFill>
                <a:schemeClr val="accent1">
                  <a:lumMod val="75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 (2)'!$A$3:$A$14</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numCache>
            </c:numRef>
          </c:cat>
          <c:val>
            <c:numRef>
              <c:f>'Hoja1 (2)'!$B$3:$B$14</c:f>
              <c:numCache>
                <c:formatCode>0.0_ ;[Red]\-0.0\ </c:formatCode>
                <c:ptCount val="12"/>
                <c:pt idx="0">
                  <c:v>5.6</c:v>
                </c:pt>
                <c:pt idx="1">
                  <c:v>5</c:v>
                </c:pt>
                <c:pt idx="2">
                  <c:v>5.3</c:v>
                </c:pt>
                <c:pt idx="3">
                  <c:v>3.7</c:v>
                </c:pt>
                <c:pt idx="4">
                  <c:v>3.3</c:v>
                </c:pt>
                <c:pt idx="5">
                  <c:v>-17.7</c:v>
                </c:pt>
                <c:pt idx="6">
                  <c:v>15.8</c:v>
                </c:pt>
                <c:pt idx="7">
                  <c:v>10.8</c:v>
                </c:pt>
                <c:pt idx="8">
                  <c:v>7.3</c:v>
                </c:pt>
                <c:pt idx="9">
                  <c:v>3</c:v>
                </c:pt>
                <c:pt idx="10" formatCode="General">
                  <c:v>4.5</c:v>
                </c:pt>
                <c:pt idx="11" formatCode="General">
                  <c:v>3.2</c:v>
                </c:pt>
              </c:numCache>
            </c:numRef>
          </c:val>
          <c:smooth val="1"/>
          <c:extLst>
            <c:ext xmlns:c16="http://schemas.microsoft.com/office/drawing/2014/chart" uri="{C3380CC4-5D6E-409C-BE32-E72D297353CC}">
              <c16:uniqueId val="{00000000-B154-4C92-8819-1E910372D7CA}"/>
            </c:ext>
          </c:extLst>
        </c:ser>
        <c:dLbls>
          <c:showLegendKey val="0"/>
          <c:showVal val="0"/>
          <c:showCatName val="0"/>
          <c:showSerName val="0"/>
          <c:showPercent val="0"/>
          <c:showBubbleSize val="0"/>
        </c:dLbls>
        <c:marker val="1"/>
        <c:smooth val="0"/>
        <c:axId val="1486836704"/>
        <c:axId val="1486845824"/>
      </c:lineChart>
      <c:catAx>
        <c:axId val="14868367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486845824"/>
        <c:crosses val="autoZero"/>
        <c:auto val="1"/>
        <c:lblAlgn val="ctr"/>
        <c:lblOffset val="100"/>
        <c:noMultiLvlLbl val="0"/>
      </c:catAx>
      <c:valAx>
        <c:axId val="1486845824"/>
        <c:scaling>
          <c:orientation val="minMax"/>
        </c:scaling>
        <c:delete val="0"/>
        <c:axPos val="l"/>
        <c:numFmt formatCode="0.0_ ;[Red]\-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486836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'PIB var% Pronosticado (2)'!$X$10</c:f>
              <c:strCache>
                <c:ptCount val="1"/>
                <c:pt idx="0">
                  <c:v> Construcción </c:v>
                </c:pt>
              </c:strCache>
            </c:strRef>
          </c:tx>
          <c:spPr>
            <a:ln w="28575" cap="rnd">
              <a:solidFill>
                <a:schemeClr val="accent1"/>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(2)'!$Y$10:$AQ$10</c:f>
              <c:numCache>
                <c:formatCode>_-* #,##0.0_-;\-* #,##0.0_-;_-* "-"??_-;_-@_-</c:formatCode>
                <c:ptCount val="19"/>
                <c:pt idx="0">
                  <c:v>3255.4983948104805</c:v>
                </c:pt>
                <c:pt idx="1">
                  <c:v>3426.3434750587357</c:v>
                </c:pt>
                <c:pt idx="2">
                  <c:v>3729.9493296982419</c:v>
                </c:pt>
                <c:pt idx="3">
                  <c:v>4644.959528136329</c:v>
                </c:pt>
                <c:pt idx="4">
                  <c:v>6118.107615214205</c:v>
                </c:pt>
                <c:pt idx="5">
                  <c:v>7806.0337970810797</c:v>
                </c:pt>
                <c:pt idx="6">
                  <c:v>8794.0818834637939</c:v>
                </c:pt>
                <c:pt idx="7">
                  <c:v>9912.3048168991809</c:v>
                </c:pt>
                <c:pt idx="8">
                  <c:v>10732.003456174541</c:v>
                </c:pt>
                <c:pt idx="9">
                  <c:v>11618.41045714686</c:v>
                </c:pt>
                <c:pt idx="10">
                  <c:v>12007.03093340705</c:v>
                </c:pt>
                <c:pt idx="11">
                  <c:v>12118.352967111563</c:v>
                </c:pt>
                <c:pt idx="12">
                  <c:v>6358.2492795834296</c:v>
                </c:pt>
                <c:pt idx="13">
                  <c:v>8174.0565915835687</c:v>
                </c:pt>
                <c:pt idx="14">
                  <c:v>9614.3229157238584</c:v>
                </c:pt>
                <c:pt idx="15">
                  <c:v>11508.234986716227</c:v>
                </c:pt>
                <c:pt idx="16">
                  <c:v>12065.405069013585</c:v>
                </c:pt>
                <c:pt idx="17">
                  <c:v>12452.924489999665</c:v>
                </c:pt>
                <c:pt idx="18">
                  <c:v>13086.272196619917</c:v>
                </c:pt>
              </c:numCache>
            </c:numRef>
          </c:val>
          <c:smooth val="1"/>
          <c:extLst>
            <c:ext xmlns:c16="http://schemas.microsoft.com/office/drawing/2014/chart" uri="{C3380CC4-5D6E-409C-BE32-E72D297353CC}">
              <c16:uniqueId val="{00000000-DEA1-4D24-B1BA-2A8D23514768}"/>
            </c:ext>
          </c:extLst>
        </c:ser>
        <c:ser>
          <c:idx val="1"/>
          <c:order val="1"/>
          <c:tx>
            <c:strRef>
              <c:f>'PIB var% Pronosticado (2)'!$X$11</c:f>
              <c:strCache>
                <c:ptCount val="1"/>
                <c:pt idx="0">
                  <c:v> Comercio al por mayor y al por menor </c:v>
                </c:pt>
              </c:strCache>
            </c:strRef>
          </c:tx>
          <c:spPr>
            <a:ln w="28575" cap="rnd">
              <a:solidFill>
                <a:schemeClr val="accent2"/>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(2)'!$Y$11:$AQ$11</c:f>
              <c:numCache>
                <c:formatCode>_-* #,##0.0_-;\-* #,##0.0_-;_-* "-"??_-;_-@_-</c:formatCode>
                <c:ptCount val="19"/>
                <c:pt idx="0">
                  <c:v>7035.1053681891335</c:v>
                </c:pt>
                <c:pt idx="1">
                  <c:v>7237.6062522717993</c:v>
                </c:pt>
                <c:pt idx="2">
                  <c:v>7856.2265134410627</c:v>
                </c:pt>
                <c:pt idx="3">
                  <c:v>9294.2940179765737</c:v>
                </c:pt>
                <c:pt idx="4">
                  <c:v>10349.321282314113</c:v>
                </c:pt>
                <c:pt idx="5">
                  <c:v>10606.332176255124</c:v>
                </c:pt>
                <c:pt idx="6">
                  <c:v>10725.943905037635</c:v>
                </c:pt>
                <c:pt idx="7">
                  <c:v>11049.20344954668</c:v>
                </c:pt>
                <c:pt idx="8">
                  <c:v>11494.452200969903</c:v>
                </c:pt>
                <c:pt idx="9">
                  <c:v>11875.350960304175</c:v>
                </c:pt>
                <c:pt idx="10">
                  <c:v>12336.748211076037</c:v>
                </c:pt>
                <c:pt idx="11">
                  <c:v>12516.276342553678</c:v>
                </c:pt>
                <c:pt idx="12">
                  <c:v>10444.668037510093</c:v>
                </c:pt>
                <c:pt idx="13">
                  <c:v>12429.091984147835</c:v>
                </c:pt>
                <c:pt idx="14">
                  <c:v>14544.766796614749</c:v>
                </c:pt>
                <c:pt idx="15">
                  <c:v>15828.371866343892</c:v>
                </c:pt>
                <c:pt idx="16">
                  <c:v>16762.292308481694</c:v>
                </c:pt>
                <c:pt idx="17">
                  <c:v>17689.284452962398</c:v>
                </c:pt>
                <c:pt idx="18">
                  <c:v>18217.399878284737</c:v>
                </c:pt>
              </c:numCache>
            </c:numRef>
          </c:val>
          <c:smooth val="1"/>
          <c:extLst>
            <c:ext xmlns:c16="http://schemas.microsoft.com/office/drawing/2014/chart" uri="{C3380CC4-5D6E-409C-BE32-E72D297353CC}">
              <c16:uniqueId val="{00000001-DEA1-4D24-B1BA-2A8D23514768}"/>
            </c:ext>
          </c:extLst>
        </c:ser>
        <c:ser>
          <c:idx val="2"/>
          <c:order val="2"/>
          <c:tx>
            <c:strRef>
              <c:f>'PIB var% Pronosticado (2)'!$X$12</c:f>
              <c:strCache>
                <c:ptCount val="1"/>
                <c:pt idx="0">
                  <c:v> Hoteles y restaurantes </c:v>
                </c:pt>
              </c:strCache>
            </c:strRef>
          </c:tx>
          <c:spPr>
            <a:ln w="28575" cap="rnd">
              <a:solidFill>
                <a:schemeClr val="accent3"/>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(2)'!$Y$12:$AQ$12</c:f>
              <c:numCache>
                <c:formatCode>_-* #,##0.0_-;\-* #,##0.0_-;_-* "-"??_-;_-@_-</c:formatCode>
                <c:ptCount val="19"/>
                <c:pt idx="0">
                  <c:v>1379.0860537963515</c:v>
                </c:pt>
                <c:pt idx="1">
                  <c:v>1369.1388887627027</c:v>
                </c:pt>
                <c:pt idx="2">
                  <c:v>1456.4055215799424</c:v>
                </c:pt>
                <c:pt idx="3">
                  <c:v>1669.109017464411</c:v>
                </c:pt>
                <c:pt idx="4">
                  <c:v>1818.0368212546789</c:v>
                </c:pt>
                <c:pt idx="5">
                  <c:v>1865.2771244207111</c:v>
                </c:pt>
                <c:pt idx="6">
                  <c:v>1880.4872234908512</c:v>
                </c:pt>
                <c:pt idx="7">
                  <c:v>1969.5142953299141</c:v>
                </c:pt>
                <c:pt idx="8">
                  <c:v>2014.3415613606051</c:v>
                </c:pt>
                <c:pt idx="9">
                  <c:v>2064.7414178535355</c:v>
                </c:pt>
                <c:pt idx="10">
                  <c:v>2001.8111444924609</c:v>
                </c:pt>
                <c:pt idx="11">
                  <c:v>2022.4552168168932</c:v>
                </c:pt>
                <c:pt idx="12">
                  <c:v>754.08767059720003</c:v>
                </c:pt>
                <c:pt idx="13">
                  <c:v>977.73201509900127</c:v>
                </c:pt>
                <c:pt idx="14">
                  <c:v>1247.7987561965219</c:v>
                </c:pt>
                <c:pt idx="15">
                  <c:v>1293.6709223150856</c:v>
                </c:pt>
                <c:pt idx="16">
                  <c:v>1408.8023157691196</c:v>
                </c:pt>
                <c:pt idx="17">
                  <c:v>1365.1983737300559</c:v>
                </c:pt>
                <c:pt idx="18">
                  <c:v>1384.9707265358065</c:v>
                </c:pt>
              </c:numCache>
            </c:numRef>
          </c:val>
          <c:smooth val="1"/>
          <c:extLst>
            <c:ext xmlns:c16="http://schemas.microsoft.com/office/drawing/2014/chart" uri="{C3380CC4-5D6E-409C-BE32-E72D297353CC}">
              <c16:uniqueId val="{00000002-DEA1-4D24-B1BA-2A8D23514768}"/>
            </c:ext>
          </c:extLst>
        </c:ser>
        <c:ser>
          <c:idx val="3"/>
          <c:order val="3"/>
          <c:tx>
            <c:strRef>
              <c:f>'PIB var% Pronosticado (2)'!$X$13</c:f>
              <c:strCache>
                <c:ptCount val="1"/>
                <c:pt idx="0">
                  <c:v> Transporte, almacenamiento y comunicaciones </c:v>
                </c:pt>
              </c:strCache>
            </c:strRef>
          </c:tx>
          <c:spPr>
            <a:ln w="28575" cap="rnd">
              <a:solidFill>
                <a:schemeClr val="accent4"/>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(2)'!$Y$13:$AQ$13</c:f>
              <c:numCache>
                <c:formatCode>_-* #,##0.0_-;\-* #,##0.0_-;_-* "-"??_-;_-@_-</c:formatCode>
                <c:ptCount val="19"/>
                <c:pt idx="0">
                  <c:v>5772.0010489869092</c:v>
                </c:pt>
                <c:pt idx="1">
                  <c:v>5551.1725305553637</c:v>
                </c:pt>
                <c:pt idx="2">
                  <c:v>5788.918755031511</c:v>
                </c:pt>
                <c:pt idx="3">
                  <c:v>6377.0181251506083</c:v>
                </c:pt>
                <c:pt idx="4">
                  <c:v>6701.7083028318084</c:v>
                </c:pt>
                <c:pt idx="5">
                  <c:v>6859.7956602647291</c:v>
                </c:pt>
                <c:pt idx="6">
                  <c:v>6989.9936804071913</c:v>
                </c:pt>
                <c:pt idx="7">
                  <c:v>7178.7613688091642</c:v>
                </c:pt>
                <c:pt idx="8">
                  <c:v>7315.6636036616164</c:v>
                </c:pt>
                <c:pt idx="9">
                  <c:v>8014.3776258216203</c:v>
                </c:pt>
                <c:pt idx="10">
                  <c:v>8479.2915147149179</c:v>
                </c:pt>
                <c:pt idx="11">
                  <c:v>8991.0072137351672</c:v>
                </c:pt>
                <c:pt idx="12">
                  <c:v>7854.8223608196158</c:v>
                </c:pt>
                <c:pt idx="13">
                  <c:v>9135.7468280381472</c:v>
                </c:pt>
                <c:pt idx="14">
                  <c:v>10355.012610700751</c:v>
                </c:pt>
                <c:pt idx="15">
                  <c:v>10942.933641756827</c:v>
                </c:pt>
                <c:pt idx="16">
                  <c:v>11406.660498885045</c:v>
                </c:pt>
                <c:pt idx="17">
                  <c:v>11964.4338028169</c:v>
                </c:pt>
                <c:pt idx="18">
                  <c:v>12341.447887323942</c:v>
                </c:pt>
              </c:numCache>
            </c:numRef>
          </c:val>
          <c:smooth val="1"/>
          <c:extLst>
            <c:ext xmlns:c16="http://schemas.microsoft.com/office/drawing/2014/chart" uri="{C3380CC4-5D6E-409C-BE32-E72D297353CC}">
              <c16:uniqueId val="{00000003-DEA1-4D24-B1BA-2A8D23514768}"/>
            </c:ext>
          </c:extLst>
        </c:ser>
        <c:ser>
          <c:idx val="4"/>
          <c:order val="4"/>
          <c:tx>
            <c:strRef>
              <c:f>'PIB var% Pronosticado (2)'!$X$14</c:f>
              <c:strCache>
                <c:ptCount val="1"/>
                <c:pt idx="0">
                  <c:v> Intermediación financiera </c:v>
                </c:pt>
              </c:strCache>
            </c:strRef>
          </c:tx>
          <c:spPr>
            <a:ln w="28575" cap="rnd">
              <a:solidFill>
                <a:schemeClr val="accent5"/>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(2)'!$Y$14:$AQ$14</c:f>
              <c:numCache>
                <c:formatCode>_-* #,##0.0_-;\-* #,##0.0_-;_-* "-"??_-;_-@_-</c:formatCode>
                <c:ptCount val="19"/>
                <c:pt idx="0">
                  <c:v>2380.9750137466744</c:v>
                </c:pt>
                <c:pt idx="1">
                  <c:v>2557.6208639078004</c:v>
                </c:pt>
                <c:pt idx="2">
                  <c:v>2549.3278255011419</c:v>
                </c:pt>
                <c:pt idx="3">
                  <c:v>2744.4461558204894</c:v>
                </c:pt>
                <c:pt idx="4">
                  <c:v>2926.3213661754826</c:v>
                </c:pt>
                <c:pt idx="5">
                  <c:v>3166.530149765696</c:v>
                </c:pt>
                <c:pt idx="6">
                  <c:v>3294.3545283142498</c:v>
                </c:pt>
                <c:pt idx="7">
                  <c:v>3543.1346057349565</c:v>
                </c:pt>
                <c:pt idx="8">
                  <c:v>3805.1545214596836</c:v>
                </c:pt>
                <c:pt idx="9">
                  <c:v>3998.325235673884</c:v>
                </c:pt>
                <c:pt idx="10">
                  <c:v>4125.5827261491868</c:v>
                </c:pt>
                <c:pt idx="11">
                  <c:v>4211.8541804018478</c:v>
                </c:pt>
                <c:pt idx="12">
                  <c:v>4174.6028499380809</c:v>
                </c:pt>
                <c:pt idx="13">
                  <c:v>4426.4759248280698</c:v>
                </c:pt>
                <c:pt idx="14">
                  <c:v>4551.7163867411873</c:v>
                </c:pt>
                <c:pt idx="15">
                  <c:v>4622.9126687977714</c:v>
                </c:pt>
                <c:pt idx="16">
                  <c:v>4921.2422868088543</c:v>
                </c:pt>
                <c:pt idx="17">
                  <c:v>5082.6501455395901</c:v>
                </c:pt>
                <c:pt idx="18">
                  <c:v>5243.7003106303582</c:v>
                </c:pt>
              </c:numCache>
            </c:numRef>
          </c:val>
          <c:smooth val="0"/>
          <c:extLst>
            <c:ext xmlns:c16="http://schemas.microsoft.com/office/drawing/2014/chart" uri="{C3380CC4-5D6E-409C-BE32-E72D297353CC}">
              <c16:uniqueId val="{00000004-DEA1-4D24-B1BA-2A8D23514768}"/>
            </c:ext>
          </c:extLst>
        </c:ser>
        <c:ser>
          <c:idx val="5"/>
          <c:order val="5"/>
          <c:tx>
            <c:strRef>
              <c:f>'PIB var% Pronosticado (2)'!$X$15</c:f>
              <c:strCache>
                <c:ptCount val="1"/>
                <c:pt idx="0">
                  <c:v> Actividades inmobiliarias, empresariales y de alqu </c:v>
                </c:pt>
              </c:strCache>
            </c:strRef>
          </c:tx>
          <c:spPr>
            <a:ln w="28575" cap="rnd">
              <a:solidFill>
                <a:schemeClr val="accent6"/>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(2)'!$Y$15:$AQ$15</c:f>
              <c:numCache>
                <c:formatCode>_-* #,##0.0_-;\-* #,##0.0_-;_-* "-"??_-;_-@_-</c:formatCode>
                <c:ptCount val="19"/>
                <c:pt idx="0">
                  <c:v>2698.4084838391805</c:v>
                </c:pt>
                <c:pt idx="1">
                  <c:v>2811.609589618668</c:v>
                </c:pt>
                <c:pt idx="2">
                  <c:v>3197.7633146436187</c:v>
                </c:pt>
                <c:pt idx="3">
                  <c:v>3486.2486718384948</c:v>
                </c:pt>
                <c:pt idx="4">
                  <c:v>3721.8807596082142</c:v>
                </c:pt>
                <c:pt idx="5">
                  <c:v>3922.1367051000184</c:v>
                </c:pt>
                <c:pt idx="6">
                  <c:v>4159.2628026597049</c:v>
                </c:pt>
                <c:pt idx="7">
                  <c:v>4362.8099508248179</c:v>
                </c:pt>
                <c:pt idx="8">
                  <c:v>4485.2808262618018</c:v>
                </c:pt>
                <c:pt idx="9">
                  <c:v>4602.940718192136</c:v>
                </c:pt>
                <c:pt idx="10">
                  <c:v>4718.4562755678216</c:v>
                </c:pt>
                <c:pt idx="11">
                  <c:v>4996.6385090570147</c:v>
                </c:pt>
                <c:pt idx="12">
                  <c:v>4239.024746474629</c:v>
                </c:pt>
                <c:pt idx="13">
                  <c:v>4842.0694243799644</c:v>
                </c:pt>
                <c:pt idx="14">
                  <c:v>5381.3551677562018</c:v>
                </c:pt>
                <c:pt idx="15">
                  <c:v>5926.8948477794211</c:v>
                </c:pt>
                <c:pt idx="16">
                  <c:v>6319.7438236828166</c:v>
                </c:pt>
                <c:pt idx="17">
                  <c:v>6331.0519461522608</c:v>
                </c:pt>
                <c:pt idx="18">
                  <c:v>6542.6711916183322</c:v>
                </c:pt>
              </c:numCache>
            </c:numRef>
          </c:val>
          <c:smooth val="1"/>
          <c:extLst>
            <c:ext xmlns:c16="http://schemas.microsoft.com/office/drawing/2014/chart" uri="{C3380CC4-5D6E-409C-BE32-E72D297353CC}">
              <c16:uniqueId val="{00000005-DEA1-4D24-B1BA-2A8D23514768}"/>
            </c:ext>
          </c:extLst>
        </c:ser>
        <c:dLbls>
          <c:showLegendKey val="0"/>
          <c:showVal val="0"/>
          <c:showCatName val="0"/>
          <c:showSerName val="0"/>
          <c:showPercent val="0"/>
          <c:showBubbleSize val="0"/>
        </c:dLbls>
        <c:smooth val="0"/>
        <c:axId val="849233551"/>
        <c:axId val="849224431"/>
      </c:lineChart>
      <c:catAx>
        <c:axId val="84923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49224431"/>
        <c:crosses val="autoZero"/>
        <c:auto val="1"/>
        <c:lblAlgn val="ctr"/>
        <c:lblOffset val="100"/>
        <c:noMultiLvlLbl val="0"/>
      </c:catAx>
      <c:valAx>
        <c:axId val="849224431"/>
        <c:scaling>
          <c:orientation val="minMax"/>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49233551"/>
        <c:crosses val="autoZero"/>
        <c:crossBetween val="between"/>
      </c:valAx>
      <c:spPr>
        <a:noFill/>
        <a:ln>
          <a:noFill/>
        </a:ln>
        <a:effectLst/>
      </c:spPr>
    </c:plotArea>
    <c:legend>
      <c:legendPos val="t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'PIB var% Pronosticado (2)'!$X$16</c:f>
              <c:strCache>
                <c:ptCount val="1"/>
                <c:pt idx="0">
                  <c:v> Servicios de educación privada </c:v>
                </c:pt>
              </c:strCache>
            </c:strRef>
          </c:tx>
          <c:spPr>
            <a:ln w="28575" cap="rnd">
              <a:solidFill>
                <a:schemeClr val="accent1"/>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(2)'!$Y$16:$AQ$16</c:f>
              <c:numCache>
                <c:formatCode>_-* #,##0.0_-;\-* #,##0.0_-;_-* "-"??_-;_-@_-</c:formatCode>
                <c:ptCount val="19"/>
                <c:pt idx="0">
                  <c:v>309.75376564943889</c:v>
                </c:pt>
                <c:pt idx="1">
                  <c:v>349.56135791859776</c:v>
                </c:pt>
                <c:pt idx="2">
                  <c:v>390.29231391595664</c:v>
                </c:pt>
                <c:pt idx="3">
                  <c:v>404.59737618907752</c:v>
                </c:pt>
                <c:pt idx="4">
                  <c:v>444.61721510307791</c:v>
                </c:pt>
                <c:pt idx="5">
                  <c:v>457.40109529538034</c:v>
                </c:pt>
                <c:pt idx="6">
                  <c:v>472.49806245438475</c:v>
                </c:pt>
                <c:pt idx="7">
                  <c:v>514.7081473293814</c:v>
                </c:pt>
                <c:pt idx="8">
                  <c:v>569.5170711689716</c:v>
                </c:pt>
                <c:pt idx="9">
                  <c:v>610.88360107807705</c:v>
                </c:pt>
                <c:pt idx="10">
                  <c:v>651.84146966235232</c:v>
                </c:pt>
                <c:pt idx="11">
                  <c:v>681.43768060758111</c:v>
                </c:pt>
                <c:pt idx="12">
                  <c:v>624.98852639682241</c:v>
                </c:pt>
                <c:pt idx="13">
                  <c:v>620.8064718234549</c:v>
                </c:pt>
                <c:pt idx="14">
                  <c:v>606.62586251874313</c:v>
                </c:pt>
                <c:pt idx="15">
                  <c:v>636.97029606723038</c:v>
                </c:pt>
                <c:pt idx="16">
                  <c:v>662.7051494648083</c:v>
                </c:pt>
                <c:pt idx="17">
                  <c:v>662.56593954472532</c:v>
                </c:pt>
                <c:pt idx="18">
                  <c:v>666.68228680033553</c:v>
                </c:pt>
              </c:numCache>
            </c:numRef>
          </c:val>
          <c:smooth val="1"/>
          <c:extLst>
            <c:ext xmlns:c16="http://schemas.microsoft.com/office/drawing/2014/chart" uri="{C3380CC4-5D6E-409C-BE32-E72D297353CC}">
              <c16:uniqueId val="{00000000-E9AE-4213-AA39-3375967BBBD5}"/>
            </c:ext>
          </c:extLst>
        </c:ser>
        <c:ser>
          <c:idx val="1"/>
          <c:order val="1"/>
          <c:tx>
            <c:strRef>
              <c:f>'PIB var% Pronosticado (2)'!$X$17</c:f>
              <c:strCache>
                <c:ptCount val="1"/>
                <c:pt idx="0">
                  <c:v> Actividades de servicios sociales y de salud priva </c:v>
                </c:pt>
              </c:strCache>
            </c:strRef>
          </c:tx>
          <c:spPr>
            <a:ln w="28575" cap="rnd">
              <a:solidFill>
                <a:schemeClr val="accent2"/>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(2)'!$Y$17:$AQ$17</c:f>
              <c:numCache>
                <c:formatCode>_-* #,##0.0_-;\-* #,##0.0_-;_-* "-"??_-;_-@_-</c:formatCode>
                <c:ptCount val="19"/>
                <c:pt idx="0">
                  <c:v>354.07516174549176</c:v>
                </c:pt>
                <c:pt idx="1">
                  <c:v>362.54001203013257</c:v>
                </c:pt>
                <c:pt idx="2">
                  <c:v>398.40194585551035</c:v>
                </c:pt>
                <c:pt idx="3">
                  <c:v>419.1081727781492</c:v>
                </c:pt>
                <c:pt idx="4">
                  <c:v>439.1694379411889</c:v>
                </c:pt>
                <c:pt idx="5">
                  <c:v>497.44423810547892</c:v>
                </c:pt>
                <c:pt idx="6">
                  <c:v>521.40711750334094</c:v>
                </c:pt>
                <c:pt idx="7">
                  <c:v>563.62343415769487</c:v>
                </c:pt>
                <c:pt idx="8">
                  <c:v>575.43469530704056</c:v>
                </c:pt>
                <c:pt idx="9">
                  <c:v>586.09292137800185</c:v>
                </c:pt>
                <c:pt idx="10">
                  <c:v>621.61517875686104</c:v>
                </c:pt>
                <c:pt idx="11">
                  <c:v>647.23498149427451</c:v>
                </c:pt>
                <c:pt idx="12">
                  <c:v>699.41843732622999</c:v>
                </c:pt>
                <c:pt idx="13">
                  <c:v>710.66459564713523</c:v>
                </c:pt>
                <c:pt idx="14">
                  <c:v>736.24533724180856</c:v>
                </c:pt>
                <c:pt idx="15">
                  <c:v>755.55839664420819</c:v>
                </c:pt>
                <c:pt idx="16">
                  <c:v>786.57234973841241</c:v>
                </c:pt>
                <c:pt idx="17">
                  <c:v>817.08948200681743</c:v>
                </c:pt>
                <c:pt idx="18">
                  <c:v>844.65657741986934</c:v>
                </c:pt>
              </c:numCache>
            </c:numRef>
          </c:val>
          <c:smooth val="1"/>
          <c:extLst>
            <c:ext xmlns:c16="http://schemas.microsoft.com/office/drawing/2014/chart" uri="{C3380CC4-5D6E-409C-BE32-E72D297353CC}">
              <c16:uniqueId val="{00000001-E9AE-4213-AA39-3375967BBBD5}"/>
            </c:ext>
          </c:extLst>
        </c:ser>
        <c:ser>
          <c:idx val="2"/>
          <c:order val="2"/>
          <c:tx>
            <c:strRef>
              <c:f>'PIB var% Pronosticado (2)'!$X$19</c:f>
              <c:strCache>
                <c:ptCount val="1"/>
                <c:pt idx="0">
                  <c:v> Construcción no de mercado </c:v>
                </c:pt>
              </c:strCache>
            </c:strRef>
          </c:tx>
          <c:spPr>
            <a:ln w="28575" cap="rnd">
              <a:solidFill>
                <a:schemeClr val="accent3"/>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(2)'!$Y$19:$AQ$19</c:f>
              <c:numCache>
                <c:formatCode>_-* #,##0.0_-;\-* #,##0.0_-;_-* "-"??_-;_-@_-</c:formatCode>
                <c:ptCount val="19"/>
                <c:pt idx="0">
                  <c:v>275.88147671183782</c:v>
                </c:pt>
                <c:pt idx="1">
                  <c:v>296.77322955090796</c:v>
                </c:pt>
                <c:pt idx="2">
                  <c:v>321.15344958645255</c:v>
                </c:pt>
                <c:pt idx="3">
                  <c:v>376.41954123171519</c:v>
                </c:pt>
                <c:pt idx="4">
                  <c:v>413.49983527677773</c:v>
                </c:pt>
                <c:pt idx="5">
                  <c:v>503.09445008933301</c:v>
                </c:pt>
                <c:pt idx="6">
                  <c:v>613.73487528695716</c:v>
                </c:pt>
                <c:pt idx="7">
                  <c:v>760.27535089082198</c:v>
                </c:pt>
                <c:pt idx="8">
                  <c:v>817.52089946498199</c:v>
                </c:pt>
                <c:pt idx="9">
                  <c:v>884.23271514795522</c:v>
                </c:pt>
                <c:pt idx="10">
                  <c:v>917.142528569717</c:v>
                </c:pt>
                <c:pt idx="11">
                  <c:v>924.14906361803219</c:v>
                </c:pt>
                <c:pt idx="12">
                  <c:v>462.35283277391835</c:v>
                </c:pt>
                <c:pt idx="13">
                  <c:v>601.10951872417843</c:v>
                </c:pt>
                <c:pt idx="14">
                  <c:v>711.75861815177871</c:v>
                </c:pt>
                <c:pt idx="15">
                  <c:v>792.59851513829165</c:v>
                </c:pt>
                <c:pt idx="16">
                  <c:v>813.71056104937747</c:v>
                </c:pt>
                <c:pt idx="17">
                  <c:v>803.96613966226005</c:v>
                </c:pt>
                <c:pt idx="18">
                  <c:v>805.18149275677001</c:v>
                </c:pt>
              </c:numCache>
            </c:numRef>
          </c:val>
          <c:smooth val="1"/>
          <c:extLst>
            <c:ext xmlns:c16="http://schemas.microsoft.com/office/drawing/2014/chart" uri="{C3380CC4-5D6E-409C-BE32-E72D297353CC}">
              <c16:uniqueId val="{00000002-E9AE-4213-AA39-3375967BBBD5}"/>
            </c:ext>
          </c:extLst>
        </c:ser>
        <c:ser>
          <c:idx val="3"/>
          <c:order val="3"/>
          <c:tx>
            <c:strRef>
              <c:f>'PIB var% Pronosticado (2)'!$X$21</c:f>
              <c:strCache>
                <c:ptCount val="1"/>
                <c:pt idx="0">
                  <c:v> Hogares privados con servicios domésticos </c:v>
                </c:pt>
              </c:strCache>
            </c:strRef>
          </c:tx>
          <c:spPr>
            <a:ln w="28575" cap="rnd">
              <a:solidFill>
                <a:schemeClr val="accent4"/>
              </a:solidFill>
              <a:round/>
            </a:ln>
            <a:effectLst/>
          </c:spPr>
          <c:marker>
            <c:symbol val="none"/>
          </c:marker>
          <c:cat>
            <c:strRef>
              <c:f>'PIB var% Pronosticado (2)'!$Y$4:$AQ$4</c:f>
              <c:strCache>
                <c:ptCount val="19"/>
                <c:pt idx="0">
                  <c:v> 2008 </c:v>
                </c:pt>
                <c:pt idx="1">
                  <c:v> 2009 </c:v>
                </c:pt>
                <c:pt idx="2">
                  <c:v> 2010 </c:v>
                </c:pt>
                <c:pt idx="3">
                  <c:v> 2011 </c:v>
                </c:pt>
                <c:pt idx="4">
                  <c:v> 2012 </c:v>
                </c:pt>
                <c:pt idx="5">
                  <c:v> 2013 </c:v>
                </c:pt>
                <c:pt idx="6">
                  <c:v> 2014 </c:v>
                </c:pt>
                <c:pt idx="7">
                  <c:v> 2015 </c:v>
                </c:pt>
                <c:pt idx="8">
                  <c:v> 2016 </c:v>
                </c:pt>
                <c:pt idx="9">
                  <c:v> 2017 </c:v>
                </c:pt>
                <c:pt idx="10">
                  <c:v> 2018 </c:v>
                </c:pt>
                <c:pt idx="11">
                  <c:v> 2019 </c:v>
                </c:pt>
                <c:pt idx="12">
                  <c:v> 2020 </c:v>
                </c:pt>
                <c:pt idx="13">
                  <c:v> 2021 </c:v>
                </c:pt>
                <c:pt idx="14">
                  <c:v> 2022 </c:v>
                </c:pt>
                <c:pt idx="15">
                  <c:v> 2023 </c:v>
                </c:pt>
                <c:pt idx="16">
                  <c:v> 2024 </c:v>
                </c:pt>
                <c:pt idx="17">
                  <c:v> 2025 </c:v>
                </c:pt>
                <c:pt idx="18">
                  <c:v> 2026 </c:v>
                </c:pt>
              </c:strCache>
            </c:strRef>
          </c:cat>
          <c:val>
            <c:numRef>
              <c:f>'PIB var% Pronosticado (2)'!$Y$21:$AQ$21</c:f>
              <c:numCache>
                <c:formatCode>_-* #,##0.0_-;\-* #,##0.0_-;_-* "-"??_-;_-@_-</c:formatCode>
                <c:ptCount val="19"/>
                <c:pt idx="0">
                  <c:v>327.39925058612528</c:v>
                </c:pt>
                <c:pt idx="1">
                  <c:v>300.47569794206493</c:v>
                </c:pt>
                <c:pt idx="2">
                  <c:v>290.4689580597485</c:v>
                </c:pt>
                <c:pt idx="3">
                  <c:v>302.11219542135973</c:v>
                </c:pt>
                <c:pt idx="4">
                  <c:v>321.41382436073638</c:v>
                </c:pt>
                <c:pt idx="5">
                  <c:v>313.68834761322006</c:v>
                </c:pt>
                <c:pt idx="6">
                  <c:v>325.45485688361879</c:v>
                </c:pt>
                <c:pt idx="7">
                  <c:v>316.26189535250006</c:v>
                </c:pt>
                <c:pt idx="8">
                  <c:v>300.40471411629346</c:v>
                </c:pt>
                <c:pt idx="9">
                  <c:v>295.52645801426365</c:v>
                </c:pt>
                <c:pt idx="10">
                  <c:v>303.23538699999995</c:v>
                </c:pt>
                <c:pt idx="11">
                  <c:v>355.31226335375811</c:v>
                </c:pt>
                <c:pt idx="12">
                  <c:v>285.5050421493753</c:v>
                </c:pt>
                <c:pt idx="13">
                  <c:v>267.84938799237295</c:v>
                </c:pt>
                <c:pt idx="14">
                  <c:v>284.23134202530571</c:v>
                </c:pt>
                <c:pt idx="15">
                  <c:v>297.43452282767799</c:v>
                </c:pt>
                <c:pt idx="16">
                  <c:v>304.2121207195899</c:v>
                </c:pt>
                <c:pt idx="17">
                  <c:v>303.058122993518</c:v>
                </c:pt>
                <c:pt idx="18">
                  <c:v>303.05812299351794</c:v>
                </c:pt>
              </c:numCache>
            </c:numRef>
          </c:val>
          <c:smooth val="1"/>
          <c:extLst>
            <c:ext xmlns:c16="http://schemas.microsoft.com/office/drawing/2014/chart" uri="{C3380CC4-5D6E-409C-BE32-E72D297353CC}">
              <c16:uniqueId val="{00000003-E9AE-4213-AA39-3375967BBBD5}"/>
            </c:ext>
          </c:extLst>
        </c:ser>
        <c:dLbls>
          <c:showLegendKey val="0"/>
          <c:showVal val="0"/>
          <c:showCatName val="0"/>
          <c:showSerName val="0"/>
          <c:showPercent val="0"/>
          <c:showBubbleSize val="0"/>
        </c:dLbls>
        <c:smooth val="0"/>
        <c:axId val="1635459936"/>
        <c:axId val="1635447936"/>
      </c:lineChart>
      <c:catAx>
        <c:axId val="163545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635447936"/>
        <c:crosses val="autoZero"/>
        <c:auto val="1"/>
        <c:lblAlgn val="ctr"/>
        <c:lblOffset val="100"/>
        <c:noMultiLvlLbl val="0"/>
      </c:catAx>
      <c:valAx>
        <c:axId val="1635447936"/>
        <c:scaling>
          <c:orientation val="minMax"/>
        </c:scaling>
        <c:delete val="0"/>
        <c:axPos val="l"/>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635459936"/>
        <c:crosses val="autoZero"/>
        <c:crossBetween val="between"/>
      </c:valAx>
      <c:spPr>
        <a:noFill/>
        <a:ln>
          <a:noFill/>
        </a:ln>
        <a:effectLst/>
      </c:spPr>
    </c:plotArea>
    <c:legend>
      <c:legendPos val="tr"/>
      <c:layout>
        <c:manualLayout>
          <c:xMode val="edge"/>
          <c:yMode val="edge"/>
          <c:x val="0.64686470705226951"/>
          <c:y val="0.14186219739292366"/>
          <c:w val="0.33993398653813239"/>
          <c:h val="0.692740949280781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jul2025.xlsm]TD 1 Mitradel!TablaDinámica1</c:name>
    <c:fmtId val="74"/>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1 Mitradel'!$B$3</c:f>
              <c:strCache>
                <c:ptCount val="1"/>
                <c:pt idx="0">
                  <c:v>Suma de Total Sede Central</c:v>
                </c:pt>
              </c:strCache>
            </c:strRef>
          </c:tx>
          <c:spPr>
            <a:ln w="28575" cap="rnd">
              <a:solidFill>
                <a:schemeClr val="accent1"/>
              </a:solidFill>
              <a:round/>
            </a:ln>
            <a:effectLst/>
          </c:spPr>
          <c:marker>
            <c:symbol val="none"/>
          </c:marker>
          <c:cat>
            <c:multiLvlStrRef>
              <c:f>'TD 1 Mitradel'!$A$4:$A$113</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1 Mitradel'!$B$4:$B$113</c:f>
              <c:numCache>
                <c:formatCode>_-* #,##0_-;\-* #,##0_-;_-* "-"??_-;_-@_-</c:formatCode>
                <c:ptCount val="77"/>
                <c:pt idx="0">
                  <c:v>18530</c:v>
                </c:pt>
                <c:pt idx="1">
                  <c:v>20011</c:v>
                </c:pt>
                <c:pt idx="2">
                  <c:v>19183</c:v>
                </c:pt>
                <c:pt idx="3">
                  <c:v>19558</c:v>
                </c:pt>
                <c:pt idx="4">
                  <c:v>21219</c:v>
                </c:pt>
                <c:pt idx="5">
                  <c:v>17686</c:v>
                </c:pt>
                <c:pt idx="6">
                  <c:v>20230</c:v>
                </c:pt>
                <c:pt idx="7">
                  <c:v>17733</c:v>
                </c:pt>
                <c:pt idx="8">
                  <c:v>16725</c:v>
                </c:pt>
                <c:pt idx="9">
                  <c:v>17140</c:v>
                </c:pt>
                <c:pt idx="10">
                  <c:v>13451</c:v>
                </c:pt>
                <c:pt idx="11">
                  <c:v>14732</c:v>
                </c:pt>
                <c:pt idx="12">
                  <c:v>15298</c:v>
                </c:pt>
                <c:pt idx="13">
                  <c:v>12945</c:v>
                </c:pt>
                <c:pt idx="14">
                  <c:v>6725</c:v>
                </c:pt>
                <c:pt idx="15">
                  <c:v>0</c:v>
                </c:pt>
                <c:pt idx="16">
                  <c:v>0</c:v>
                </c:pt>
                <c:pt idx="17">
                  <c:v>0</c:v>
                </c:pt>
                <c:pt idx="18">
                  <c:v>2670</c:v>
                </c:pt>
                <c:pt idx="19">
                  <c:v>1949</c:v>
                </c:pt>
                <c:pt idx="20">
                  <c:v>3760</c:v>
                </c:pt>
                <c:pt idx="21">
                  <c:v>4713</c:v>
                </c:pt>
                <c:pt idx="22">
                  <c:v>4512</c:v>
                </c:pt>
                <c:pt idx="23">
                  <c:v>5710</c:v>
                </c:pt>
                <c:pt idx="24">
                  <c:v>1561</c:v>
                </c:pt>
                <c:pt idx="25">
                  <c:v>5366</c:v>
                </c:pt>
                <c:pt idx="26">
                  <c:v>5059</c:v>
                </c:pt>
                <c:pt idx="27">
                  <c:v>7392</c:v>
                </c:pt>
                <c:pt idx="28">
                  <c:v>6617</c:v>
                </c:pt>
                <c:pt idx="29">
                  <c:v>7098</c:v>
                </c:pt>
                <c:pt idx="30">
                  <c:v>6790</c:v>
                </c:pt>
                <c:pt idx="31">
                  <c:v>9167</c:v>
                </c:pt>
                <c:pt idx="32">
                  <c:v>11741</c:v>
                </c:pt>
                <c:pt idx="33">
                  <c:v>10904</c:v>
                </c:pt>
                <c:pt idx="34">
                  <c:v>10504</c:v>
                </c:pt>
                <c:pt idx="35">
                  <c:v>9917</c:v>
                </c:pt>
                <c:pt idx="36">
                  <c:v>6778</c:v>
                </c:pt>
                <c:pt idx="37">
                  <c:v>8182</c:v>
                </c:pt>
                <c:pt idx="38">
                  <c:v>9444</c:v>
                </c:pt>
                <c:pt idx="39">
                  <c:v>8481</c:v>
                </c:pt>
                <c:pt idx="40">
                  <c:v>3792</c:v>
                </c:pt>
                <c:pt idx="41">
                  <c:v>4249</c:v>
                </c:pt>
                <c:pt idx="42">
                  <c:v>4714</c:v>
                </c:pt>
                <c:pt idx="43">
                  <c:v>4558</c:v>
                </c:pt>
                <c:pt idx="44">
                  <c:v>6197</c:v>
                </c:pt>
                <c:pt idx="45">
                  <c:v>7623</c:v>
                </c:pt>
                <c:pt idx="46">
                  <c:v>7313</c:v>
                </c:pt>
                <c:pt idx="47">
                  <c:v>7155</c:v>
                </c:pt>
                <c:pt idx="48">
                  <c:v>7458</c:v>
                </c:pt>
                <c:pt idx="49">
                  <c:v>10545</c:v>
                </c:pt>
                <c:pt idx="50">
                  <c:v>14353</c:v>
                </c:pt>
                <c:pt idx="51">
                  <c:v>11748</c:v>
                </c:pt>
                <c:pt idx="52">
                  <c:v>14548</c:v>
                </c:pt>
                <c:pt idx="53">
                  <c:v>8909</c:v>
                </c:pt>
                <c:pt idx="54">
                  <c:v>10575</c:v>
                </c:pt>
                <c:pt idx="55">
                  <c:v>11191</c:v>
                </c:pt>
                <c:pt idx="56">
                  <c:v>14670</c:v>
                </c:pt>
                <c:pt idx="57">
                  <c:v>10386</c:v>
                </c:pt>
                <c:pt idx="58">
                  <c:v>9941</c:v>
                </c:pt>
                <c:pt idx="59">
                  <c:v>8725</c:v>
                </c:pt>
                <c:pt idx="60">
                  <c:v>11920</c:v>
                </c:pt>
                <c:pt idx="61">
                  <c:v>11764</c:v>
                </c:pt>
                <c:pt idx="62">
                  <c:v>15593</c:v>
                </c:pt>
                <c:pt idx="63">
                  <c:v>13605</c:v>
                </c:pt>
                <c:pt idx="64">
                  <c:v>12664</c:v>
                </c:pt>
                <c:pt idx="65">
                  <c:v>14979</c:v>
                </c:pt>
                <c:pt idx="66">
                  <c:v>14318</c:v>
                </c:pt>
                <c:pt idx="67">
                  <c:v>13044</c:v>
                </c:pt>
                <c:pt idx="68">
                  <c:v>14223</c:v>
                </c:pt>
                <c:pt idx="69">
                  <c:v>12277</c:v>
                </c:pt>
                <c:pt idx="70">
                  <c:v>13206</c:v>
                </c:pt>
                <c:pt idx="71">
                  <c:v>12999</c:v>
                </c:pt>
                <c:pt idx="72">
                  <c:v>13240</c:v>
                </c:pt>
                <c:pt idx="73">
                  <c:v>11226</c:v>
                </c:pt>
                <c:pt idx="74">
                  <c:v>10402</c:v>
                </c:pt>
                <c:pt idx="75">
                  <c:v>14864</c:v>
                </c:pt>
                <c:pt idx="76">
                  <c:v>15097</c:v>
                </c:pt>
              </c:numCache>
            </c:numRef>
          </c:val>
          <c:smooth val="1"/>
          <c:extLst>
            <c:ext xmlns:c16="http://schemas.microsoft.com/office/drawing/2014/chart" uri="{C3380CC4-5D6E-409C-BE32-E72D297353CC}">
              <c16:uniqueId val="{00000000-70B7-464E-AA89-D7BA8232D3FA}"/>
            </c:ext>
          </c:extLst>
        </c:ser>
        <c:ser>
          <c:idx val="1"/>
          <c:order val="1"/>
          <c:tx>
            <c:strRef>
              <c:f>'TD 1 Mitradel'!$C$3</c:f>
              <c:strCache>
                <c:ptCount val="1"/>
                <c:pt idx="0">
                  <c:v>Suma de Total Regionales</c:v>
                </c:pt>
              </c:strCache>
            </c:strRef>
          </c:tx>
          <c:spPr>
            <a:ln w="28575" cap="rnd">
              <a:solidFill>
                <a:schemeClr val="accent2"/>
              </a:solidFill>
              <a:round/>
            </a:ln>
            <a:effectLst/>
          </c:spPr>
          <c:marker>
            <c:symbol val="none"/>
          </c:marker>
          <c:cat>
            <c:multiLvlStrRef>
              <c:f>'TD 1 Mitradel'!$A$4:$A$113</c:f>
              <c:multiLvlStrCache>
                <c:ptCount val="77"/>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pt idx="18">
                    <c:v>jul</c:v>
                  </c:pt>
                  <c:pt idx="19">
                    <c:v>ago</c:v>
                  </c:pt>
                  <c:pt idx="20">
                    <c:v>sep</c:v>
                  </c:pt>
                  <c:pt idx="21">
                    <c:v>oct</c:v>
                  </c:pt>
                  <c:pt idx="22">
                    <c:v>nov</c:v>
                  </c:pt>
                  <c:pt idx="23">
                    <c:v>dic</c:v>
                  </c:pt>
                  <c:pt idx="24">
                    <c:v>ene</c:v>
                  </c:pt>
                  <c:pt idx="25">
                    <c:v>feb</c:v>
                  </c:pt>
                  <c:pt idx="26">
                    <c:v>mar</c:v>
                  </c:pt>
                  <c:pt idx="27">
                    <c:v>abr</c:v>
                  </c:pt>
                  <c:pt idx="28">
                    <c:v>may</c:v>
                  </c:pt>
                  <c:pt idx="29">
                    <c:v>jun</c:v>
                  </c:pt>
                  <c:pt idx="30">
                    <c:v>jul</c:v>
                  </c:pt>
                  <c:pt idx="31">
                    <c:v>ago</c:v>
                  </c:pt>
                  <c:pt idx="32">
                    <c:v>sep</c:v>
                  </c:pt>
                  <c:pt idx="33">
                    <c:v>oct</c:v>
                  </c:pt>
                  <c:pt idx="34">
                    <c:v>nov</c:v>
                  </c:pt>
                  <c:pt idx="35">
                    <c:v>dic</c:v>
                  </c:pt>
                  <c:pt idx="36">
                    <c:v>ene</c:v>
                  </c:pt>
                  <c:pt idx="37">
                    <c:v>feb</c:v>
                  </c:pt>
                  <c:pt idx="38">
                    <c:v>mar</c:v>
                  </c:pt>
                  <c:pt idx="39">
                    <c:v>abr</c:v>
                  </c:pt>
                  <c:pt idx="40">
                    <c:v>may</c:v>
                  </c:pt>
                  <c:pt idx="41">
                    <c:v>jun</c:v>
                  </c:pt>
                  <c:pt idx="42">
                    <c:v>jul</c:v>
                  </c:pt>
                  <c:pt idx="43">
                    <c:v>ago</c:v>
                  </c:pt>
                  <c:pt idx="44">
                    <c:v>sep</c:v>
                  </c:pt>
                  <c:pt idx="45">
                    <c:v>oct</c:v>
                  </c:pt>
                  <c:pt idx="46">
                    <c:v>nov</c:v>
                  </c:pt>
                  <c:pt idx="47">
                    <c:v>dic</c:v>
                  </c:pt>
                  <c:pt idx="48">
                    <c:v>ene</c:v>
                  </c:pt>
                  <c:pt idx="49">
                    <c:v>feb</c:v>
                  </c:pt>
                  <c:pt idx="50">
                    <c:v>mar</c:v>
                  </c:pt>
                  <c:pt idx="51">
                    <c:v>abr</c:v>
                  </c:pt>
                  <c:pt idx="52">
                    <c:v>may</c:v>
                  </c:pt>
                  <c:pt idx="53">
                    <c:v>jun</c:v>
                  </c:pt>
                  <c:pt idx="54">
                    <c:v>jul</c:v>
                  </c:pt>
                  <c:pt idx="55">
                    <c:v>ago</c:v>
                  </c:pt>
                  <c:pt idx="56">
                    <c:v>sep</c:v>
                  </c:pt>
                  <c:pt idx="57">
                    <c:v>oct</c:v>
                  </c:pt>
                  <c:pt idx="58">
                    <c:v>nov</c:v>
                  </c:pt>
                  <c:pt idx="59">
                    <c:v>dic</c:v>
                  </c:pt>
                  <c:pt idx="60">
                    <c:v>ene</c:v>
                  </c:pt>
                  <c:pt idx="61">
                    <c:v>feb</c:v>
                  </c:pt>
                  <c:pt idx="62">
                    <c:v>mar</c:v>
                  </c:pt>
                  <c:pt idx="63">
                    <c:v>abr</c:v>
                  </c:pt>
                  <c:pt idx="64">
                    <c:v>may</c:v>
                  </c:pt>
                  <c:pt idx="65">
                    <c:v>jun</c:v>
                  </c:pt>
                  <c:pt idx="66">
                    <c:v>jul</c:v>
                  </c:pt>
                  <c:pt idx="67">
                    <c:v>ago</c:v>
                  </c:pt>
                  <c:pt idx="68">
                    <c:v>sep</c:v>
                  </c:pt>
                  <c:pt idx="69">
                    <c:v>oct</c:v>
                  </c:pt>
                  <c:pt idx="70">
                    <c:v>nov</c:v>
                  </c:pt>
                  <c:pt idx="71">
                    <c:v>dic</c:v>
                  </c:pt>
                  <c:pt idx="72">
                    <c:v>ene</c:v>
                  </c:pt>
                  <c:pt idx="73">
                    <c:v>feb</c:v>
                  </c:pt>
                  <c:pt idx="74">
                    <c:v>mar</c:v>
                  </c:pt>
                  <c:pt idx="75">
                    <c:v>abr</c:v>
                  </c:pt>
                  <c:pt idx="76">
                    <c:v>may</c:v>
                  </c:pt>
                </c:lvl>
                <c:lvl>
                  <c:pt idx="0">
                    <c:v>Trim.1</c:v>
                  </c:pt>
                  <c:pt idx="3">
                    <c:v>Trim.2</c:v>
                  </c:pt>
                  <c:pt idx="6">
                    <c:v>Trim.3</c:v>
                  </c:pt>
                  <c:pt idx="9">
                    <c:v>Trim.4</c:v>
                  </c:pt>
                  <c:pt idx="12">
                    <c:v>Trim.1</c:v>
                  </c:pt>
                  <c:pt idx="15">
                    <c:v>Trim.2</c:v>
                  </c:pt>
                  <c:pt idx="18">
                    <c:v>Trim.3</c:v>
                  </c:pt>
                  <c:pt idx="21">
                    <c:v>Trim.4</c:v>
                  </c:pt>
                  <c:pt idx="24">
                    <c:v>Trim.1</c:v>
                  </c:pt>
                  <c:pt idx="27">
                    <c:v>Trim.2</c:v>
                  </c:pt>
                  <c:pt idx="30">
                    <c:v>Trim.3</c:v>
                  </c:pt>
                  <c:pt idx="33">
                    <c:v>Trim.4</c:v>
                  </c:pt>
                  <c:pt idx="36">
                    <c:v>Trim.1</c:v>
                  </c:pt>
                  <c:pt idx="39">
                    <c:v>Trim.2</c:v>
                  </c:pt>
                  <c:pt idx="42">
                    <c:v>Trim.3</c:v>
                  </c:pt>
                  <c:pt idx="45">
                    <c:v>Trim.4</c:v>
                  </c:pt>
                  <c:pt idx="48">
                    <c:v>Trim.1</c:v>
                  </c:pt>
                  <c:pt idx="51">
                    <c:v>Trim.2</c:v>
                  </c:pt>
                  <c:pt idx="54">
                    <c:v>Trim.3</c:v>
                  </c:pt>
                  <c:pt idx="57">
                    <c:v>Trim.4</c:v>
                  </c:pt>
                  <c:pt idx="60">
                    <c:v>Trim.1</c:v>
                  </c:pt>
                  <c:pt idx="63">
                    <c:v>Trim.2</c:v>
                  </c:pt>
                  <c:pt idx="66">
                    <c:v>Trim.3</c:v>
                  </c:pt>
                  <c:pt idx="69">
                    <c:v>Trim.4</c:v>
                  </c:pt>
                  <c:pt idx="72">
                    <c:v>Trim.1</c:v>
                  </c:pt>
                  <c:pt idx="75">
                    <c:v>Trim.2</c:v>
                  </c:pt>
                </c:lvl>
                <c:lvl>
                  <c:pt idx="0">
                    <c:v>2019</c:v>
                  </c:pt>
                  <c:pt idx="12">
                    <c:v>2020</c:v>
                  </c:pt>
                  <c:pt idx="24">
                    <c:v>2021</c:v>
                  </c:pt>
                  <c:pt idx="36">
                    <c:v>2022</c:v>
                  </c:pt>
                  <c:pt idx="48">
                    <c:v>2023</c:v>
                  </c:pt>
                  <c:pt idx="60">
                    <c:v>2024</c:v>
                  </c:pt>
                  <c:pt idx="72">
                    <c:v>2025</c:v>
                  </c:pt>
                </c:lvl>
              </c:multiLvlStrCache>
            </c:multiLvlStrRef>
          </c:cat>
          <c:val>
            <c:numRef>
              <c:f>'TD 1 Mitradel'!$C$4:$C$113</c:f>
              <c:numCache>
                <c:formatCode>_-* #,##0_-;\-* #,##0_-;_-* "-"??_-;_-@_-</c:formatCode>
                <c:ptCount val="77"/>
                <c:pt idx="0">
                  <c:v>15327</c:v>
                </c:pt>
                <c:pt idx="1">
                  <c:v>15536</c:v>
                </c:pt>
                <c:pt idx="2">
                  <c:v>12291</c:v>
                </c:pt>
                <c:pt idx="3">
                  <c:v>14049</c:v>
                </c:pt>
                <c:pt idx="4">
                  <c:v>15833</c:v>
                </c:pt>
                <c:pt idx="5">
                  <c:v>12885</c:v>
                </c:pt>
                <c:pt idx="6">
                  <c:v>13922</c:v>
                </c:pt>
                <c:pt idx="7">
                  <c:v>13242</c:v>
                </c:pt>
                <c:pt idx="8">
                  <c:v>12091</c:v>
                </c:pt>
                <c:pt idx="9">
                  <c:v>13611</c:v>
                </c:pt>
                <c:pt idx="10">
                  <c:v>11683</c:v>
                </c:pt>
                <c:pt idx="11">
                  <c:v>11395</c:v>
                </c:pt>
                <c:pt idx="12">
                  <c:v>14972</c:v>
                </c:pt>
                <c:pt idx="13">
                  <c:v>12183</c:v>
                </c:pt>
                <c:pt idx="14">
                  <c:v>6622</c:v>
                </c:pt>
                <c:pt idx="15">
                  <c:v>682</c:v>
                </c:pt>
                <c:pt idx="16">
                  <c:v>410</c:v>
                </c:pt>
                <c:pt idx="17">
                  <c:v>743</c:v>
                </c:pt>
                <c:pt idx="18">
                  <c:v>2965</c:v>
                </c:pt>
                <c:pt idx="19">
                  <c:v>2867</c:v>
                </c:pt>
                <c:pt idx="20">
                  <c:v>5313</c:v>
                </c:pt>
                <c:pt idx="21">
                  <c:v>5301</c:v>
                </c:pt>
                <c:pt idx="22">
                  <c:v>4634</c:v>
                </c:pt>
                <c:pt idx="23">
                  <c:v>6239</c:v>
                </c:pt>
                <c:pt idx="24">
                  <c:v>5174</c:v>
                </c:pt>
                <c:pt idx="25">
                  <c:v>7907</c:v>
                </c:pt>
                <c:pt idx="26">
                  <c:v>11134</c:v>
                </c:pt>
                <c:pt idx="27">
                  <c:v>8978</c:v>
                </c:pt>
                <c:pt idx="28">
                  <c:v>9186</c:v>
                </c:pt>
                <c:pt idx="29">
                  <c:v>10358</c:v>
                </c:pt>
                <c:pt idx="30">
                  <c:v>9927</c:v>
                </c:pt>
                <c:pt idx="31">
                  <c:v>9667</c:v>
                </c:pt>
                <c:pt idx="32">
                  <c:v>9357</c:v>
                </c:pt>
                <c:pt idx="33">
                  <c:v>8870</c:v>
                </c:pt>
                <c:pt idx="34">
                  <c:v>9000</c:v>
                </c:pt>
                <c:pt idx="35">
                  <c:v>10716</c:v>
                </c:pt>
                <c:pt idx="36">
                  <c:v>9249</c:v>
                </c:pt>
                <c:pt idx="37">
                  <c:v>11506</c:v>
                </c:pt>
                <c:pt idx="38">
                  <c:v>11927</c:v>
                </c:pt>
                <c:pt idx="39">
                  <c:v>8725</c:v>
                </c:pt>
                <c:pt idx="40">
                  <c:v>9564</c:v>
                </c:pt>
                <c:pt idx="41">
                  <c:v>9480</c:v>
                </c:pt>
                <c:pt idx="42">
                  <c:v>9250</c:v>
                </c:pt>
                <c:pt idx="43">
                  <c:v>9307</c:v>
                </c:pt>
                <c:pt idx="44">
                  <c:v>12458</c:v>
                </c:pt>
                <c:pt idx="45">
                  <c:v>11319</c:v>
                </c:pt>
                <c:pt idx="46">
                  <c:v>10146</c:v>
                </c:pt>
                <c:pt idx="47">
                  <c:v>9911</c:v>
                </c:pt>
                <c:pt idx="48">
                  <c:v>10393</c:v>
                </c:pt>
                <c:pt idx="49">
                  <c:v>11125</c:v>
                </c:pt>
                <c:pt idx="50">
                  <c:v>12778</c:v>
                </c:pt>
                <c:pt idx="51">
                  <c:v>11243</c:v>
                </c:pt>
                <c:pt idx="52">
                  <c:v>12840</c:v>
                </c:pt>
                <c:pt idx="53">
                  <c:v>13947</c:v>
                </c:pt>
                <c:pt idx="54">
                  <c:v>11608</c:v>
                </c:pt>
                <c:pt idx="55">
                  <c:v>10728</c:v>
                </c:pt>
                <c:pt idx="56">
                  <c:v>9392</c:v>
                </c:pt>
                <c:pt idx="57">
                  <c:v>9121</c:v>
                </c:pt>
                <c:pt idx="58">
                  <c:v>8049</c:v>
                </c:pt>
                <c:pt idx="59">
                  <c:v>8601</c:v>
                </c:pt>
                <c:pt idx="60">
                  <c:v>10091</c:v>
                </c:pt>
                <c:pt idx="61">
                  <c:v>8883</c:v>
                </c:pt>
                <c:pt idx="62">
                  <c:v>10896</c:v>
                </c:pt>
                <c:pt idx="63">
                  <c:v>10779</c:v>
                </c:pt>
                <c:pt idx="64">
                  <c:v>9107</c:v>
                </c:pt>
                <c:pt idx="65">
                  <c:v>8876</c:v>
                </c:pt>
                <c:pt idx="66">
                  <c:v>10475</c:v>
                </c:pt>
                <c:pt idx="67">
                  <c:v>12148</c:v>
                </c:pt>
                <c:pt idx="68">
                  <c:v>10141</c:v>
                </c:pt>
                <c:pt idx="69">
                  <c:v>11499</c:v>
                </c:pt>
                <c:pt idx="70">
                  <c:v>8136</c:v>
                </c:pt>
                <c:pt idx="71">
                  <c:v>7656</c:v>
                </c:pt>
                <c:pt idx="72">
                  <c:v>10430</c:v>
                </c:pt>
                <c:pt idx="73">
                  <c:v>11960</c:v>
                </c:pt>
                <c:pt idx="74">
                  <c:v>9692</c:v>
                </c:pt>
                <c:pt idx="75">
                  <c:v>11399</c:v>
                </c:pt>
                <c:pt idx="76">
                  <c:v>10310</c:v>
                </c:pt>
              </c:numCache>
            </c:numRef>
          </c:val>
          <c:smooth val="1"/>
          <c:extLst>
            <c:ext xmlns:c16="http://schemas.microsoft.com/office/drawing/2014/chart" uri="{C3380CC4-5D6E-409C-BE32-E72D297353CC}">
              <c16:uniqueId val="{00000001-70B7-464E-AA89-D7BA8232D3FA}"/>
            </c:ext>
          </c:extLst>
        </c:ser>
        <c:dLbls>
          <c:showLegendKey val="0"/>
          <c:showVal val="0"/>
          <c:showCatName val="0"/>
          <c:showSerName val="0"/>
          <c:showPercent val="0"/>
          <c:showBubbleSize val="0"/>
        </c:dLbls>
        <c:smooth val="0"/>
        <c:axId val="1548575992"/>
        <c:axId val="1548575008"/>
      </c:lineChart>
      <c:catAx>
        <c:axId val="154857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548575008"/>
        <c:crosses val="autoZero"/>
        <c:auto val="1"/>
        <c:lblAlgn val="ctr"/>
        <c:lblOffset val="100"/>
        <c:noMultiLvlLbl val="0"/>
      </c:catAx>
      <c:valAx>
        <c:axId val="1548575008"/>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548575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582675638027E-2"/>
          <c:y val="3.0132494541316352E-2"/>
          <c:w val="0.81521288934443936"/>
          <c:h val="0.79168934153057968"/>
        </c:manualLayout>
      </c:layout>
      <c:barChart>
        <c:barDir val="col"/>
        <c:grouping val="percentStacked"/>
        <c:varyColors val="0"/>
        <c:ser>
          <c:idx val="0"/>
          <c:order val="0"/>
          <c:tx>
            <c:strRef>
              <c:f>Hoja1!$B$1</c:f>
              <c:strCache>
                <c:ptCount val="1"/>
                <c:pt idx="0">
                  <c:v>No sabe / no tiene idea</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lumMod val="75000"/>
                        <a:lumOff val="25000"/>
                      </a:schemeClr>
                    </a:solidFill>
                    <a:latin typeface="+mj-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Hoja1!$A$2:$A$30</c:f>
              <c:strCache>
                <c:ptCount val="10"/>
                <c:pt idx="0">
                  <c:v>Jul. 23</c:v>
                </c:pt>
                <c:pt idx="1">
                  <c:v>Sep. 23</c:v>
                </c:pt>
                <c:pt idx="2">
                  <c:v>Nov. 23</c:v>
                </c:pt>
                <c:pt idx="3">
                  <c:v>Ene. 24</c:v>
                </c:pt>
                <c:pt idx="4">
                  <c:v>Abr. 24</c:v>
                </c:pt>
                <c:pt idx="5">
                  <c:v>Jul. 24</c:v>
                </c:pt>
                <c:pt idx="6">
                  <c:v>Sep. 24</c:v>
                </c:pt>
                <c:pt idx="7">
                  <c:v>Nov. 24</c:v>
                </c:pt>
                <c:pt idx="8">
                  <c:v>Ene. 25</c:v>
                </c:pt>
                <c:pt idx="9">
                  <c:v>Jun. 25</c:v>
                </c:pt>
              </c:strCache>
            </c:strRef>
          </c:cat>
          <c:val>
            <c:numRef>
              <c:f>Hoja1!$B$2:$B$30</c:f>
              <c:numCache>
                <c:formatCode>General</c:formatCode>
                <c:ptCount val="10"/>
                <c:pt idx="0" formatCode="####">
                  <c:v>6</c:v>
                </c:pt>
                <c:pt idx="1">
                  <c:v>4</c:v>
                </c:pt>
                <c:pt idx="3">
                  <c:v>6</c:v>
                </c:pt>
                <c:pt idx="4">
                  <c:v>4</c:v>
                </c:pt>
                <c:pt idx="5">
                  <c:v>2</c:v>
                </c:pt>
                <c:pt idx="6" formatCode="###0">
                  <c:v>3</c:v>
                </c:pt>
                <c:pt idx="7">
                  <c:v>6</c:v>
                </c:pt>
                <c:pt idx="8" formatCode="###0">
                  <c:v>6</c:v>
                </c:pt>
                <c:pt idx="9">
                  <c:v>3</c:v>
                </c:pt>
              </c:numCache>
            </c:numRef>
          </c:val>
          <c:extLst>
            <c:ext xmlns:c16="http://schemas.microsoft.com/office/drawing/2014/chart" uri="{C3380CC4-5D6E-409C-BE32-E72D297353CC}">
              <c16:uniqueId val="{00000000-F5D0-41D1-B89F-ECAE5EDDC4CC}"/>
            </c:ext>
          </c:extLst>
        </c:ser>
        <c:ser>
          <c:idx val="1"/>
          <c:order val="1"/>
          <c:tx>
            <c:strRef>
              <c:f>Hoja1!$C$1</c:f>
              <c:strCache>
                <c:ptCount val="1"/>
                <c:pt idx="0">
                  <c:v>No tendré empleo</c:v>
                </c:pt>
              </c:strCache>
            </c:strRef>
          </c:tx>
          <c:spPr>
            <a:solidFill>
              <a:srgbClr val="E8344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bg1"/>
                    </a:solidFill>
                    <a:latin typeface="+mj-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Hoja1!$A$2:$A$30</c:f>
              <c:strCache>
                <c:ptCount val="10"/>
                <c:pt idx="0">
                  <c:v>Jul. 23</c:v>
                </c:pt>
                <c:pt idx="1">
                  <c:v>Sep. 23</c:v>
                </c:pt>
                <c:pt idx="2">
                  <c:v>Nov. 23</c:v>
                </c:pt>
                <c:pt idx="3">
                  <c:v>Ene. 24</c:v>
                </c:pt>
                <c:pt idx="4">
                  <c:v>Abr. 24</c:v>
                </c:pt>
                <c:pt idx="5">
                  <c:v>Jul. 24</c:v>
                </c:pt>
                <c:pt idx="6">
                  <c:v>Sep. 24</c:v>
                </c:pt>
                <c:pt idx="7">
                  <c:v>Nov. 24</c:v>
                </c:pt>
                <c:pt idx="8">
                  <c:v>Ene. 25</c:v>
                </c:pt>
                <c:pt idx="9">
                  <c:v>Jun. 25</c:v>
                </c:pt>
              </c:strCache>
            </c:strRef>
          </c:cat>
          <c:val>
            <c:numRef>
              <c:f>Hoja1!$C$2:$C$30</c:f>
              <c:numCache>
                <c:formatCode>General</c:formatCode>
                <c:ptCount val="10"/>
                <c:pt idx="0" formatCode="####">
                  <c:v>23</c:v>
                </c:pt>
                <c:pt idx="1">
                  <c:v>28</c:v>
                </c:pt>
                <c:pt idx="2">
                  <c:v>42</c:v>
                </c:pt>
                <c:pt idx="3">
                  <c:v>22</c:v>
                </c:pt>
                <c:pt idx="4">
                  <c:v>25</c:v>
                </c:pt>
                <c:pt idx="5">
                  <c:v>21</c:v>
                </c:pt>
                <c:pt idx="6" formatCode="###0">
                  <c:v>18</c:v>
                </c:pt>
                <c:pt idx="7">
                  <c:v>18</c:v>
                </c:pt>
                <c:pt idx="8" formatCode="###0">
                  <c:v>16</c:v>
                </c:pt>
                <c:pt idx="9">
                  <c:v>27</c:v>
                </c:pt>
              </c:numCache>
            </c:numRef>
          </c:val>
          <c:extLst>
            <c:ext xmlns:c16="http://schemas.microsoft.com/office/drawing/2014/chart" uri="{C3380CC4-5D6E-409C-BE32-E72D297353CC}">
              <c16:uniqueId val="{00000001-F5D0-41D1-B89F-ECAE5EDDC4CC}"/>
            </c:ext>
          </c:extLst>
        </c:ser>
        <c:ser>
          <c:idx val="2"/>
          <c:order val="2"/>
          <c:tx>
            <c:strRef>
              <c:f>Hoja1!$D$1</c:f>
              <c:strCache>
                <c:ptCount val="1"/>
                <c:pt idx="0">
                  <c:v>Poco probable</c:v>
                </c:pt>
              </c:strCache>
            </c:strRef>
          </c:tx>
          <c:spPr>
            <a:solidFill>
              <a:srgbClr val="FFE38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lumMod val="75000"/>
                        <a:lumOff val="25000"/>
                      </a:schemeClr>
                    </a:solidFill>
                    <a:latin typeface="+mj-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Hoja1!$A$2:$A$30</c:f>
              <c:strCache>
                <c:ptCount val="10"/>
                <c:pt idx="0">
                  <c:v>Jul. 23</c:v>
                </c:pt>
                <c:pt idx="1">
                  <c:v>Sep. 23</c:v>
                </c:pt>
                <c:pt idx="2">
                  <c:v>Nov. 23</c:v>
                </c:pt>
                <c:pt idx="3">
                  <c:v>Ene. 24</c:v>
                </c:pt>
                <c:pt idx="4">
                  <c:v>Abr. 24</c:v>
                </c:pt>
                <c:pt idx="5">
                  <c:v>Jul. 24</c:v>
                </c:pt>
                <c:pt idx="6">
                  <c:v>Sep. 24</c:v>
                </c:pt>
                <c:pt idx="7">
                  <c:v>Nov. 24</c:v>
                </c:pt>
                <c:pt idx="8">
                  <c:v>Ene. 25</c:v>
                </c:pt>
                <c:pt idx="9">
                  <c:v>Jun. 25</c:v>
                </c:pt>
              </c:strCache>
            </c:strRef>
          </c:cat>
          <c:val>
            <c:numRef>
              <c:f>Hoja1!$D$2:$D$30</c:f>
              <c:numCache>
                <c:formatCode>General</c:formatCode>
                <c:ptCount val="10"/>
                <c:pt idx="0" formatCode="####">
                  <c:v>16</c:v>
                </c:pt>
                <c:pt idx="1">
                  <c:v>18</c:v>
                </c:pt>
                <c:pt idx="2" formatCode="0">
                  <c:v>10</c:v>
                </c:pt>
                <c:pt idx="3">
                  <c:v>13</c:v>
                </c:pt>
                <c:pt idx="4">
                  <c:v>14</c:v>
                </c:pt>
                <c:pt idx="5">
                  <c:v>12</c:v>
                </c:pt>
                <c:pt idx="6" formatCode="###0">
                  <c:v>15</c:v>
                </c:pt>
                <c:pt idx="7">
                  <c:v>15</c:v>
                </c:pt>
                <c:pt idx="8" formatCode="###0">
                  <c:v>15</c:v>
                </c:pt>
                <c:pt idx="9">
                  <c:v>15</c:v>
                </c:pt>
              </c:numCache>
            </c:numRef>
          </c:val>
          <c:extLst>
            <c:ext xmlns:c16="http://schemas.microsoft.com/office/drawing/2014/chart" uri="{C3380CC4-5D6E-409C-BE32-E72D297353CC}">
              <c16:uniqueId val="{00000003-F5D0-41D1-B89F-ECAE5EDDC4CC}"/>
            </c:ext>
          </c:extLst>
        </c:ser>
        <c:ser>
          <c:idx val="3"/>
          <c:order val="3"/>
          <c:tx>
            <c:strRef>
              <c:f>Hoja1!$E$1</c:f>
              <c:strCache>
                <c:ptCount val="1"/>
                <c:pt idx="0">
                  <c:v>Bastante probable</c:v>
                </c:pt>
              </c:strCache>
            </c:strRef>
          </c:tx>
          <c:spPr>
            <a:solidFill>
              <a:srgbClr val="C4E59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j-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Hoja1!$A$2:$A$30</c:f>
              <c:strCache>
                <c:ptCount val="10"/>
                <c:pt idx="0">
                  <c:v>Jul. 23</c:v>
                </c:pt>
                <c:pt idx="1">
                  <c:v>Sep. 23</c:v>
                </c:pt>
                <c:pt idx="2">
                  <c:v>Nov. 23</c:v>
                </c:pt>
                <c:pt idx="3">
                  <c:v>Ene. 24</c:v>
                </c:pt>
                <c:pt idx="4">
                  <c:v>Abr. 24</c:v>
                </c:pt>
                <c:pt idx="5">
                  <c:v>Jul. 24</c:v>
                </c:pt>
                <c:pt idx="6">
                  <c:v>Sep. 24</c:v>
                </c:pt>
                <c:pt idx="7">
                  <c:v>Nov. 24</c:v>
                </c:pt>
                <c:pt idx="8">
                  <c:v>Ene. 25</c:v>
                </c:pt>
                <c:pt idx="9">
                  <c:v>Jun. 25</c:v>
                </c:pt>
              </c:strCache>
            </c:strRef>
          </c:cat>
          <c:val>
            <c:numRef>
              <c:f>Hoja1!$E$2:$E$30</c:f>
              <c:numCache>
                <c:formatCode>General</c:formatCode>
                <c:ptCount val="10"/>
                <c:pt idx="0" formatCode="####">
                  <c:v>26</c:v>
                </c:pt>
                <c:pt idx="1">
                  <c:v>21</c:v>
                </c:pt>
                <c:pt idx="2">
                  <c:v>22</c:v>
                </c:pt>
                <c:pt idx="3">
                  <c:v>21</c:v>
                </c:pt>
                <c:pt idx="4">
                  <c:v>23</c:v>
                </c:pt>
                <c:pt idx="5">
                  <c:v>33</c:v>
                </c:pt>
                <c:pt idx="6" formatCode="###0">
                  <c:v>28</c:v>
                </c:pt>
                <c:pt idx="7">
                  <c:v>24</c:v>
                </c:pt>
                <c:pt idx="8" formatCode="###0">
                  <c:v>26</c:v>
                </c:pt>
                <c:pt idx="9">
                  <c:v>24</c:v>
                </c:pt>
              </c:numCache>
            </c:numRef>
          </c:val>
          <c:extLst>
            <c:ext xmlns:c16="http://schemas.microsoft.com/office/drawing/2014/chart" uri="{C3380CC4-5D6E-409C-BE32-E72D297353CC}">
              <c16:uniqueId val="{00000004-F5D0-41D1-B89F-ECAE5EDDC4CC}"/>
            </c:ext>
          </c:extLst>
        </c:ser>
        <c:ser>
          <c:idx val="4"/>
          <c:order val="4"/>
          <c:tx>
            <c:strRef>
              <c:f>Hoja1!$F$1</c:f>
              <c:strCache>
                <c:ptCount val="1"/>
                <c:pt idx="0">
                  <c:v>Muy probable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j-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Hoja1!$A$2:$A$30</c:f>
              <c:strCache>
                <c:ptCount val="10"/>
                <c:pt idx="0">
                  <c:v>Jul. 23</c:v>
                </c:pt>
                <c:pt idx="1">
                  <c:v>Sep. 23</c:v>
                </c:pt>
                <c:pt idx="2">
                  <c:v>Nov. 23</c:v>
                </c:pt>
                <c:pt idx="3">
                  <c:v>Ene. 24</c:v>
                </c:pt>
                <c:pt idx="4">
                  <c:v>Abr. 24</c:v>
                </c:pt>
                <c:pt idx="5">
                  <c:v>Jul. 24</c:v>
                </c:pt>
                <c:pt idx="6">
                  <c:v>Sep. 24</c:v>
                </c:pt>
                <c:pt idx="7">
                  <c:v>Nov. 24</c:v>
                </c:pt>
                <c:pt idx="8">
                  <c:v>Ene. 25</c:v>
                </c:pt>
                <c:pt idx="9">
                  <c:v>Jun. 25</c:v>
                </c:pt>
              </c:strCache>
            </c:strRef>
          </c:cat>
          <c:val>
            <c:numRef>
              <c:f>Hoja1!$F$2:$F$30</c:f>
              <c:numCache>
                <c:formatCode>General</c:formatCode>
                <c:ptCount val="10"/>
                <c:pt idx="0" formatCode="####">
                  <c:v>29</c:v>
                </c:pt>
                <c:pt idx="1">
                  <c:v>29</c:v>
                </c:pt>
                <c:pt idx="2">
                  <c:v>26</c:v>
                </c:pt>
                <c:pt idx="3">
                  <c:v>38</c:v>
                </c:pt>
                <c:pt idx="4">
                  <c:v>34</c:v>
                </c:pt>
                <c:pt idx="5">
                  <c:v>32</c:v>
                </c:pt>
                <c:pt idx="6" formatCode="###0">
                  <c:v>36</c:v>
                </c:pt>
                <c:pt idx="7">
                  <c:v>37</c:v>
                </c:pt>
                <c:pt idx="8" formatCode="###0">
                  <c:v>37</c:v>
                </c:pt>
                <c:pt idx="9">
                  <c:v>31</c:v>
                </c:pt>
              </c:numCache>
            </c:numRef>
          </c:val>
          <c:extLst>
            <c:ext xmlns:c16="http://schemas.microsoft.com/office/drawing/2014/chart" uri="{C3380CC4-5D6E-409C-BE32-E72D297353CC}">
              <c16:uniqueId val="{00000005-F5D0-41D1-B89F-ECAE5EDDC4CC}"/>
            </c:ext>
          </c:extLst>
        </c:ser>
        <c:dLbls>
          <c:showLegendKey val="0"/>
          <c:showVal val="0"/>
          <c:showCatName val="0"/>
          <c:showSerName val="0"/>
          <c:showPercent val="0"/>
          <c:showBubbleSize val="0"/>
        </c:dLbls>
        <c:gapWidth val="150"/>
        <c:overlap val="100"/>
        <c:axId val="199931008"/>
        <c:axId val="199932544"/>
      </c:barChart>
      <c:catAx>
        <c:axId val="19993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s-PA"/>
          </a:p>
        </c:txPr>
        <c:crossAx val="199932544"/>
        <c:crosses val="autoZero"/>
        <c:auto val="1"/>
        <c:lblAlgn val="ctr"/>
        <c:lblOffset val="100"/>
        <c:noMultiLvlLbl val="0"/>
      </c:catAx>
      <c:valAx>
        <c:axId val="199932544"/>
        <c:scaling>
          <c:orientation val="minMax"/>
        </c:scaling>
        <c:delete val="1"/>
        <c:axPos val="l"/>
        <c:numFmt formatCode="0%" sourceLinked="1"/>
        <c:majorTickMark val="none"/>
        <c:minorTickMark val="none"/>
        <c:tickLblPos val="nextTo"/>
        <c:crossAx val="199931008"/>
        <c:crosses val="autoZero"/>
        <c:crossBetween val="between"/>
      </c:valAx>
      <c:spPr>
        <a:noFill/>
        <a:ln>
          <a:noFill/>
        </a:ln>
        <a:effectLst/>
      </c:spPr>
    </c:plotArea>
    <c:legend>
      <c:legendPos val="r"/>
      <c:layout>
        <c:manualLayout>
          <c:xMode val="edge"/>
          <c:yMode val="edge"/>
          <c:x val="0.86484552436157447"/>
          <c:y val="3.9032688687761136E-2"/>
          <c:w val="0.13409992672960966"/>
          <c:h val="0.8424944097428256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j-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may2025.xlsm]IPC por grupo!TablaDinámica1</c:name>
    <c:fmtId val="107"/>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pivotFmt>
      <c:pivotFmt>
        <c:idx val="35"/>
        <c:spPr>
          <a:solidFill>
            <a:schemeClr val="accent1"/>
          </a:solidFill>
          <a:ln>
            <a:noFill/>
          </a:ln>
          <a:effectLst/>
        </c:spPr>
        <c:marker>
          <c:symbol val="none"/>
        </c:marker>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8"/>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1"/>
          </a:solidFill>
          <a:ln>
            <a:solidFill>
              <a:schemeClr val="accen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'IPC por grupo'!$B$1:$B$2</c:f>
              <c:strCache>
                <c:ptCount val="1"/>
                <c:pt idx="0">
                  <c:v>2024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'IPC por grupo'!$A$3:$A$15</c:f>
              <c:strCache>
                <c:ptCount val="13"/>
                <c:pt idx="0">
                  <c:v>Comunicaciones..</c:v>
                </c:pt>
                <c:pt idx="1">
                  <c:v>Salud..</c:v>
                </c:pt>
                <c:pt idx="2">
                  <c:v>Transporte..</c:v>
                </c:pt>
                <c:pt idx="3">
                  <c:v>Prendas de vestir y calzado..</c:v>
                </c:pt>
                <c:pt idx="4">
                  <c:v>Vivienda, agua, electricidad y gas..</c:v>
                </c:pt>
                <c:pt idx="5">
                  <c:v>Recreación y cultura..</c:v>
                </c:pt>
                <c:pt idx="6">
                  <c:v>Muebles, artículos para el hogar y para la conservación ordinaria del hogar..</c:v>
                </c:pt>
                <c:pt idx="7">
                  <c:v>Total.</c:v>
                </c:pt>
                <c:pt idx="8">
                  <c:v>Bienes y servicios diversos..</c:v>
                </c:pt>
                <c:pt idx="9">
                  <c:v>Educación..</c:v>
                </c:pt>
                <c:pt idx="10">
                  <c:v>Restaurantes y hoteles..</c:v>
                </c:pt>
                <c:pt idx="11">
                  <c:v>Alimentos y bebidas no alcohólicas..</c:v>
                </c:pt>
                <c:pt idx="12">
                  <c:v>Bebidas alcohólicas y tabaco..</c:v>
                </c:pt>
              </c:strCache>
            </c:strRef>
          </c:cat>
          <c:val>
            <c:numRef>
              <c:f>'IPC por grupo'!$B$3:$B$15</c:f>
              <c:numCache>
                <c:formatCode>_-* #,##0.0_-;\-* #,##0.0_-;_-* "-"??_-;_-@_-</c:formatCode>
                <c:ptCount val="13"/>
                <c:pt idx="0">
                  <c:v>-0.36896870792541558</c:v>
                </c:pt>
                <c:pt idx="1">
                  <c:v>1.1276044925800088</c:v>
                </c:pt>
                <c:pt idx="2">
                  <c:v>4.1481344710273422</c:v>
                </c:pt>
                <c:pt idx="3">
                  <c:v>-2.0658072789190021</c:v>
                </c:pt>
                <c:pt idx="4">
                  <c:v>2.3504809296384321</c:v>
                </c:pt>
                <c:pt idx="5">
                  <c:v>-0.57529156642243673</c:v>
                </c:pt>
                <c:pt idx="6">
                  <c:v>-0.69575375509028647</c:v>
                </c:pt>
                <c:pt idx="7">
                  <c:v>1.5310359108912097</c:v>
                </c:pt>
                <c:pt idx="8">
                  <c:v>3.5163564611072564</c:v>
                </c:pt>
                <c:pt idx="9">
                  <c:v>1.1726702696290003</c:v>
                </c:pt>
                <c:pt idx="10">
                  <c:v>2.4608638495883186</c:v>
                </c:pt>
                <c:pt idx="11">
                  <c:v>1.0863140651958703</c:v>
                </c:pt>
                <c:pt idx="12">
                  <c:v>0.64349781874450396</c:v>
                </c:pt>
              </c:numCache>
            </c:numRef>
          </c:val>
          <c:extLst>
            <c:ext xmlns:c16="http://schemas.microsoft.com/office/drawing/2014/chart" uri="{C3380CC4-5D6E-409C-BE32-E72D297353CC}">
              <c16:uniqueId val="{00000000-A577-43DC-A185-86BCC8E5FECF}"/>
            </c:ext>
          </c:extLst>
        </c:ser>
        <c:ser>
          <c:idx val="1"/>
          <c:order val="1"/>
          <c:tx>
            <c:strRef>
              <c:f>'IPC por grupo'!$C$1:$C$2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'IPC por grupo'!$A$3:$A$15</c:f>
              <c:strCache>
                <c:ptCount val="13"/>
                <c:pt idx="0">
                  <c:v>Comunicaciones..</c:v>
                </c:pt>
                <c:pt idx="1">
                  <c:v>Salud..</c:v>
                </c:pt>
                <c:pt idx="2">
                  <c:v>Transporte..</c:v>
                </c:pt>
                <c:pt idx="3">
                  <c:v>Prendas de vestir y calzado..</c:v>
                </c:pt>
                <c:pt idx="4">
                  <c:v>Vivienda, agua, electricidad y gas..</c:v>
                </c:pt>
                <c:pt idx="5">
                  <c:v>Recreación y cultura..</c:v>
                </c:pt>
                <c:pt idx="6">
                  <c:v>Muebles, artículos para el hogar y para la conservación ordinaria del hogar..</c:v>
                </c:pt>
                <c:pt idx="7">
                  <c:v>Total.</c:v>
                </c:pt>
                <c:pt idx="8">
                  <c:v>Bienes y servicios diversos..</c:v>
                </c:pt>
                <c:pt idx="9">
                  <c:v>Educación..</c:v>
                </c:pt>
                <c:pt idx="10">
                  <c:v>Restaurantes y hoteles..</c:v>
                </c:pt>
                <c:pt idx="11">
                  <c:v>Alimentos y bebidas no alcohólicas..</c:v>
                </c:pt>
                <c:pt idx="12">
                  <c:v>Bebidas alcohólicas y tabaco..</c:v>
                </c:pt>
              </c:strCache>
            </c:strRef>
          </c:cat>
          <c:val>
            <c:numRef>
              <c:f>'IPC por grupo'!$C$3:$C$15</c:f>
              <c:numCache>
                <c:formatCode>_-* #,##0.0_-;\-* #,##0.0_-;_-* "-"??_-;_-@_-</c:formatCode>
                <c:ptCount val="13"/>
                <c:pt idx="0">
                  <c:v>-3.3012652658807791</c:v>
                </c:pt>
                <c:pt idx="1">
                  <c:v>-2.5992929056546847</c:v>
                </c:pt>
                <c:pt idx="2">
                  <c:v>-2.5039329233848999</c:v>
                </c:pt>
                <c:pt idx="3">
                  <c:v>-1.9376040518966158</c:v>
                </c:pt>
                <c:pt idx="4">
                  <c:v>-1.3588672849071866</c:v>
                </c:pt>
                <c:pt idx="5">
                  <c:v>-1.0888267446610507</c:v>
                </c:pt>
                <c:pt idx="6">
                  <c:v>-0.72780712245996693</c:v>
                </c:pt>
                <c:pt idx="7">
                  <c:v>-0.36321655564267308</c:v>
                </c:pt>
                <c:pt idx="8">
                  <c:v>0.47064296386015725</c:v>
                </c:pt>
                <c:pt idx="9">
                  <c:v>0.71691777713712712</c:v>
                </c:pt>
                <c:pt idx="10">
                  <c:v>1.5950590020256561</c:v>
                </c:pt>
                <c:pt idx="11">
                  <c:v>1.9837806793748081</c:v>
                </c:pt>
                <c:pt idx="12">
                  <c:v>3.8696123271468816</c:v>
                </c:pt>
              </c:numCache>
            </c:numRef>
          </c:val>
          <c:extLst>
            <c:ext xmlns:c16="http://schemas.microsoft.com/office/drawing/2014/chart" uri="{C3380CC4-5D6E-409C-BE32-E72D297353CC}">
              <c16:uniqueId val="{00000001-A577-43DC-A185-86BCC8E5FECF}"/>
            </c:ext>
          </c:extLst>
        </c:ser>
        <c:dLbls>
          <c:showLegendKey val="0"/>
          <c:showVal val="0"/>
          <c:showCatName val="0"/>
          <c:showSerName val="0"/>
          <c:showPercent val="0"/>
          <c:showBubbleSize val="0"/>
        </c:dLbls>
        <c:gapWidth val="182"/>
        <c:axId val="90816799"/>
        <c:axId val="90824999"/>
      </c:barChart>
      <c:catAx>
        <c:axId val="90816799"/>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90824999"/>
        <c:crosses val="autoZero"/>
        <c:auto val="1"/>
        <c:lblAlgn val="ctr"/>
        <c:lblOffset val="100"/>
        <c:noMultiLvlLbl val="0"/>
      </c:catAx>
      <c:valAx>
        <c:axId val="90824999"/>
        <c:scaling>
          <c:orientation val="minMax"/>
        </c:scaling>
        <c:delete val="1"/>
        <c:axPos val="b"/>
        <c:numFmt formatCode="_-* #,##0.0_-;\-* #,##0.0_-;_-* &quot;-&quot;??_-;_-@_-" sourceLinked="1"/>
        <c:majorTickMark val="none"/>
        <c:minorTickMark val="none"/>
        <c:tickLblPos val="nextTo"/>
        <c:crossAx val="90816799"/>
        <c:crosses val="autoZero"/>
        <c:crossBetween val="between"/>
      </c:valAx>
      <c:spPr>
        <a:noFill/>
        <a:ln>
          <a:noFill/>
        </a:ln>
        <a:effectLst/>
      </c:spPr>
    </c:plotArea>
    <c:legend>
      <c:legendPos val="r"/>
      <c:layout>
        <c:manualLayout>
          <c:xMode val="edge"/>
          <c:yMode val="edge"/>
          <c:x val="0.81847700163667625"/>
          <c:y val="8.2492269437980173E-2"/>
          <c:w val="0.15387899221394835"/>
          <c:h val="0.126602407651061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tx1">
          <a:lumMod val="15000"/>
          <a:lumOff val="85000"/>
        </a:schemeClr>
      </a:solid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5334364429084713"/>
          <c:w val="0.93298184601924783"/>
          <c:h val="0.70533004450466219"/>
        </c:manualLayout>
      </c:layout>
      <c:barChart>
        <c:barDir val="col"/>
        <c:grouping val="clustered"/>
        <c:varyColors val="0"/>
        <c:ser>
          <c:idx val="0"/>
          <c:order val="0"/>
          <c:tx>
            <c:strRef>
              <c:f>'IPC inflación subyacente'!$H$5</c:f>
              <c:strCache>
                <c:ptCount val="1"/>
                <c:pt idx="0">
                  <c:v>2024</c:v>
                </c:pt>
              </c:strCache>
            </c:strRef>
          </c:tx>
          <c:spPr>
            <a:solidFill>
              <a:srgbClr val="00B050"/>
            </a:solidFill>
            <a:ln>
              <a:noFill/>
            </a:ln>
            <a:effectLst/>
          </c:spPr>
          <c:invertIfNegative val="0"/>
          <c:dLbls>
            <c:numFmt formatCode="#,##0.0_ ;[Red]\-#,##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'IPC inflación subyacente'!$I$4:$M$4</c:f>
              <c:strCache>
                <c:ptCount val="5"/>
                <c:pt idx="0">
                  <c:v>Total</c:v>
                </c:pt>
                <c:pt idx="1">
                  <c:v>Subyacente</c:v>
                </c:pt>
                <c:pt idx="2">
                  <c:v>Alimentos y transporte</c:v>
                </c:pt>
                <c:pt idx="3">
                  <c:v>Alimentos</c:v>
                </c:pt>
                <c:pt idx="4">
                  <c:v>Transporte</c:v>
                </c:pt>
              </c:strCache>
            </c:strRef>
          </c:cat>
          <c:val>
            <c:numRef>
              <c:f>'IPC inflación subyacente'!$I$5:$M$5</c:f>
              <c:numCache>
                <c:formatCode>0.0_ ;[Red]\-0.0\ </c:formatCode>
                <c:ptCount val="5"/>
                <c:pt idx="0">
                  <c:v>1.4717311188495508</c:v>
                </c:pt>
                <c:pt idx="1">
                  <c:v>2.381890605366177</c:v>
                </c:pt>
                <c:pt idx="2">
                  <c:v>2.3077069495460067</c:v>
                </c:pt>
                <c:pt idx="3">
                  <c:v>1.0588647654950156</c:v>
                </c:pt>
                <c:pt idx="4">
                  <c:v>3.9670493516940075</c:v>
                </c:pt>
              </c:numCache>
            </c:numRef>
          </c:val>
          <c:extLst>
            <c:ext xmlns:c16="http://schemas.microsoft.com/office/drawing/2014/chart" uri="{C3380CC4-5D6E-409C-BE32-E72D297353CC}">
              <c16:uniqueId val="{00000000-942C-4F4B-9F8A-BA3326C20BA7}"/>
            </c:ext>
          </c:extLst>
        </c:ser>
        <c:ser>
          <c:idx val="1"/>
          <c:order val="1"/>
          <c:tx>
            <c:strRef>
              <c:f>'IPC inflación subyacente'!$H$6</c:f>
              <c:strCache>
                <c:ptCount val="1"/>
                <c:pt idx="0">
                  <c:v>2025</c:v>
                </c:pt>
              </c:strCache>
            </c:strRef>
          </c:tx>
          <c:spPr>
            <a:solidFill>
              <a:schemeClr val="accent5">
                <a:lumMod val="750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2-942C-4F4B-9F8A-BA3326C20BA7}"/>
              </c:ext>
            </c:extLst>
          </c:dPt>
          <c:dPt>
            <c:idx val="1"/>
            <c:invertIfNegative val="0"/>
            <c:bubble3D val="0"/>
            <c:spPr>
              <a:solidFill>
                <a:schemeClr val="accent5">
                  <a:lumMod val="75000"/>
                </a:schemeClr>
              </a:solidFill>
              <a:ln>
                <a:noFill/>
              </a:ln>
              <a:effectLst/>
            </c:spPr>
            <c:extLst>
              <c:ext xmlns:c16="http://schemas.microsoft.com/office/drawing/2014/chart" uri="{C3380CC4-5D6E-409C-BE32-E72D297353CC}">
                <c16:uniqueId val="{00000004-942C-4F4B-9F8A-BA3326C20BA7}"/>
              </c:ext>
            </c:extLst>
          </c:dPt>
          <c:dPt>
            <c:idx val="2"/>
            <c:invertIfNegative val="0"/>
            <c:bubble3D val="0"/>
            <c:spPr>
              <a:solidFill>
                <a:schemeClr val="accent5">
                  <a:lumMod val="75000"/>
                </a:schemeClr>
              </a:solidFill>
              <a:ln>
                <a:noFill/>
              </a:ln>
              <a:effectLst/>
            </c:spPr>
            <c:extLst>
              <c:ext xmlns:c16="http://schemas.microsoft.com/office/drawing/2014/chart" uri="{C3380CC4-5D6E-409C-BE32-E72D297353CC}">
                <c16:uniqueId val="{00000006-942C-4F4B-9F8A-BA3326C20BA7}"/>
              </c:ext>
            </c:extLst>
          </c:dPt>
          <c:dPt>
            <c:idx val="3"/>
            <c:invertIfNegative val="0"/>
            <c:bubble3D val="0"/>
            <c:spPr>
              <a:solidFill>
                <a:schemeClr val="accent5">
                  <a:lumMod val="75000"/>
                </a:schemeClr>
              </a:solidFill>
              <a:ln>
                <a:noFill/>
              </a:ln>
              <a:effectLst/>
            </c:spPr>
            <c:extLst>
              <c:ext xmlns:c16="http://schemas.microsoft.com/office/drawing/2014/chart" uri="{C3380CC4-5D6E-409C-BE32-E72D297353CC}">
                <c16:uniqueId val="{00000008-942C-4F4B-9F8A-BA3326C20BA7}"/>
              </c:ext>
            </c:extLst>
          </c:dPt>
          <c:dLbls>
            <c:dLbl>
              <c:idx val="2"/>
              <c:layout>
                <c:manualLayout>
                  <c:x val="0"/>
                  <c:y val="-1.65371394677995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2C-4F4B-9F8A-BA3326C20BA7}"/>
                </c:ext>
              </c:extLst>
            </c:dLbl>
            <c:numFmt formatCode="#,##0.0_ ;[Red]\-#,##0.0\ "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'IPC inflación subyacente'!$I$4:$M$4</c:f>
              <c:strCache>
                <c:ptCount val="5"/>
                <c:pt idx="0">
                  <c:v>Total</c:v>
                </c:pt>
                <c:pt idx="1">
                  <c:v>Subyacente</c:v>
                </c:pt>
                <c:pt idx="2">
                  <c:v>Alimentos y transporte</c:v>
                </c:pt>
                <c:pt idx="3">
                  <c:v>Alimentos</c:v>
                </c:pt>
                <c:pt idx="4">
                  <c:v>Transporte</c:v>
                </c:pt>
              </c:strCache>
            </c:strRef>
          </c:cat>
          <c:val>
            <c:numRef>
              <c:f>'IPC inflación subyacente'!$I$6:$M$6</c:f>
              <c:numCache>
                <c:formatCode>0.0_ ;[Red]\-0.0\ </c:formatCode>
                <c:ptCount val="5"/>
                <c:pt idx="0">
                  <c:v>-0.41837656816717805</c:v>
                </c:pt>
                <c:pt idx="1">
                  <c:v>9.8668781912669701E-3</c:v>
                </c:pt>
                <c:pt idx="2">
                  <c:v>-0.1084948724810797</c:v>
                </c:pt>
                <c:pt idx="3">
                  <c:v>1.8765385370936194</c:v>
                </c:pt>
                <c:pt idx="4">
                  <c:v>-2.6722407105947643</c:v>
                </c:pt>
              </c:numCache>
            </c:numRef>
          </c:val>
          <c:extLst>
            <c:ext xmlns:c16="http://schemas.microsoft.com/office/drawing/2014/chart" uri="{C3380CC4-5D6E-409C-BE32-E72D297353CC}">
              <c16:uniqueId val="{00000009-942C-4F4B-9F8A-BA3326C20BA7}"/>
            </c:ext>
          </c:extLst>
        </c:ser>
        <c:dLbls>
          <c:showLegendKey val="0"/>
          <c:showVal val="0"/>
          <c:showCatName val="0"/>
          <c:showSerName val="0"/>
          <c:showPercent val="0"/>
          <c:showBubbleSize val="0"/>
        </c:dLbls>
        <c:gapWidth val="219"/>
        <c:overlap val="-27"/>
        <c:axId val="109849871"/>
        <c:axId val="109845607"/>
      </c:barChart>
      <c:catAx>
        <c:axId val="10984987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109845607"/>
        <c:crosses val="autoZero"/>
        <c:auto val="1"/>
        <c:lblAlgn val="ctr"/>
        <c:lblOffset val="100"/>
        <c:noMultiLvlLbl val="0"/>
      </c:catAx>
      <c:valAx>
        <c:axId val="109845607"/>
        <c:scaling>
          <c:orientation val="minMax"/>
        </c:scaling>
        <c:delete val="1"/>
        <c:axPos val="l"/>
        <c:numFmt formatCode="0.0_ ;[Red]\-0.0\ " sourceLinked="1"/>
        <c:majorTickMark val="none"/>
        <c:minorTickMark val="none"/>
        <c:tickLblPos val="nextTo"/>
        <c:crossAx val="109849871"/>
        <c:crosses val="autoZero"/>
        <c:crossBetween val="between"/>
      </c:valAx>
      <c:spPr>
        <a:noFill/>
        <a:ln>
          <a:noFill/>
        </a:ln>
        <a:effectLst/>
      </c:spPr>
    </c:plotArea>
    <c:legend>
      <c:legendPos val="r"/>
      <c:layout>
        <c:manualLayout>
          <c:xMode val="edge"/>
          <c:yMode val="edge"/>
          <c:x val="0.84687073490813647"/>
          <c:y val="2.5250234958963978E-2"/>
          <c:w val="9.4795931758530169E-2"/>
          <c:h val="0.139535837630741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jun2025.xlsm]TD IPC2!TablaDinámica2</c:name>
    <c:fmtId val="85"/>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'TD IPC2'!$B$3</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 IPC2'!$A$4:$A$36</c:f>
              <c:multiLvlStrCache>
                <c:ptCount val="26"/>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pt idx="16">
                    <c:v>Trim.1</c:v>
                  </c:pt>
                  <c:pt idx="17">
                    <c:v>Trim.2</c:v>
                  </c:pt>
                  <c:pt idx="18">
                    <c:v>Trim.3</c:v>
                  </c:pt>
                  <c:pt idx="19">
                    <c:v>Trim.4</c:v>
                  </c:pt>
                  <c:pt idx="20">
                    <c:v>Trim.1</c:v>
                  </c:pt>
                  <c:pt idx="21">
                    <c:v>Trim.2</c:v>
                  </c:pt>
                  <c:pt idx="22">
                    <c:v>Trim.3</c:v>
                  </c:pt>
                  <c:pt idx="23">
                    <c:v>Trim.4</c:v>
                  </c:pt>
                  <c:pt idx="24">
                    <c:v>Trim.1</c:v>
                  </c:pt>
                  <c:pt idx="25">
                    <c:v>Trim.2</c:v>
                  </c:pt>
                </c:lvl>
                <c:lvl>
                  <c:pt idx="0">
                    <c:v>2019</c:v>
                  </c:pt>
                  <c:pt idx="4">
                    <c:v>2020</c:v>
                  </c:pt>
                  <c:pt idx="8">
                    <c:v>2021</c:v>
                  </c:pt>
                  <c:pt idx="12">
                    <c:v>2022</c:v>
                  </c:pt>
                  <c:pt idx="16">
                    <c:v>2023</c:v>
                  </c:pt>
                  <c:pt idx="20">
                    <c:v>2024</c:v>
                  </c:pt>
                  <c:pt idx="24">
                    <c:v>2025</c:v>
                  </c:pt>
                </c:lvl>
              </c:multiLvlStrCache>
            </c:multiLvlStrRef>
          </c:cat>
          <c:val>
            <c:numRef>
              <c:f>'TD IPC2'!$B$4:$B$36</c:f>
              <c:numCache>
                <c:formatCode>0.0_ ;[Red]\-0.0\ </c:formatCode>
                <c:ptCount val="26"/>
                <c:pt idx="0">
                  <c:v>-0.31767279488783179</c:v>
                </c:pt>
                <c:pt idx="1">
                  <c:v>-0.22122904692677783</c:v>
                </c:pt>
                <c:pt idx="2">
                  <c:v>-0.50552922590837068</c:v>
                </c:pt>
                <c:pt idx="3">
                  <c:v>-0.31583573652936109</c:v>
                </c:pt>
                <c:pt idx="4">
                  <c:v>-0.15827273313878676</c:v>
                </c:pt>
                <c:pt idx="5">
                  <c:v>-2.1553842323557615</c:v>
                </c:pt>
                <c:pt idx="6">
                  <c:v>-2.0320841660741551</c:v>
                </c:pt>
                <c:pt idx="7">
                  <c:v>-1.9402035623409659</c:v>
                </c:pt>
                <c:pt idx="8">
                  <c:v>-0.57233295029598397</c:v>
                </c:pt>
                <c:pt idx="9">
                  <c:v>1.7679855780238378</c:v>
                </c:pt>
                <c:pt idx="10">
                  <c:v>2.427115404249506</c:v>
                </c:pt>
                <c:pt idx="11">
                  <c:v>2.9851892055305473</c:v>
                </c:pt>
                <c:pt idx="12">
                  <c:v>2.8413747658716808</c:v>
                </c:pt>
                <c:pt idx="13">
                  <c:v>4.3335281007817805</c:v>
                </c:pt>
                <c:pt idx="14">
                  <c:v>2.5020243953087697</c:v>
                </c:pt>
                <c:pt idx="15">
                  <c:v>1.7450848082160759</c:v>
                </c:pt>
                <c:pt idx="16">
                  <c:v>2.0340789936999539</c:v>
                </c:pt>
                <c:pt idx="17">
                  <c:v>0.2442097490577777</c:v>
                </c:pt>
                <c:pt idx="18">
                  <c:v>1.6976738884448912</c:v>
                </c:pt>
                <c:pt idx="19">
                  <c:v>2.0052733162755723</c:v>
                </c:pt>
                <c:pt idx="20">
                  <c:v>1.4862028126815179</c:v>
                </c:pt>
                <c:pt idx="21">
                  <c:v>1.2647259230402774</c:v>
                </c:pt>
                <c:pt idx="22">
                  <c:v>0.28574968350285984</c:v>
                </c:pt>
                <c:pt idx="23">
                  <c:v>-0.26113171586608086</c:v>
                </c:pt>
                <c:pt idx="24">
                  <c:v>-0.24661476008320804</c:v>
                </c:pt>
                <c:pt idx="25">
                  <c:v>-0.67459032192699886</c:v>
                </c:pt>
              </c:numCache>
            </c:numRef>
          </c:val>
          <c:smooth val="1"/>
          <c:extLst>
            <c:ext xmlns:c16="http://schemas.microsoft.com/office/drawing/2014/chart" uri="{C3380CC4-5D6E-409C-BE32-E72D297353CC}">
              <c16:uniqueId val="{00000000-7A05-4287-893E-A7580D52F1DC}"/>
            </c:ext>
          </c:extLst>
        </c:ser>
        <c:dLbls>
          <c:showLegendKey val="0"/>
          <c:showVal val="0"/>
          <c:showCatName val="0"/>
          <c:showSerName val="0"/>
          <c:showPercent val="0"/>
          <c:showBubbleSize val="0"/>
        </c:dLbls>
        <c:smooth val="0"/>
        <c:axId val="859650536"/>
        <c:axId val="859647912"/>
      </c:lineChart>
      <c:catAx>
        <c:axId val="8596505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59647912"/>
        <c:crosses val="autoZero"/>
        <c:auto val="1"/>
        <c:lblAlgn val="ctr"/>
        <c:lblOffset val="100"/>
        <c:noMultiLvlLbl val="0"/>
      </c:catAx>
      <c:valAx>
        <c:axId val="859647912"/>
        <c:scaling>
          <c:orientation val="minMax"/>
        </c:scaling>
        <c:delete val="1"/>
        <c:axPos val="l"/>
        <c:numFmt formatCode="0.0_ ;[Red]\-0.0\ " sourceLinked="1"/>
        <c:majorTickMark val="none"/>
        <c:minorTickMark val="none"/>
        <c:tickLblPos val="nextTo"/>
        <c:crossAx val="859650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[Dashboard CEECAM may2025.xlsm]TD IPC2 (3)!TablaDinámica2</c:name>
    <c:fmtId val="66"/>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dLblPos val="t"/>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layout>
            <c:manualLayout>
              <c:x val="-4.079441760601181E-2"/>
              <c:y val="2.91583769491445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layout>
            <c:manualLayout>
              <c:x val="-3.4353193773483788E-2"/>
              <c:y val="-1.85553307858193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layout>
            <c:manualLayout>
              <c:x val="-4.2941492216854539E-2"/>
              <c:y val="3.180913848997594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layout>
            <c:manualLayout>
              <c:x val="-4.2941492216854539E-2"/>
              <c:y val="3.180913848997594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layout>
            <c:manualLayout>
              <c:x val="-3.4353193773483788E-2"/>
              <c:y val="-1.85553307858193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layout>
            <c:manualLayout>
              <c:x val="-4.079441760601181E-2"/>
              <c:y val="2.91583769491445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layout>
            <c:manualLayout>
              <c:x val="-4.2941492216854539E-2"/>
              <c:y val="3.180913848997594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layout>
            <c:manualLayout>
              <c:x val="-3.4353193773483788E-2"/>
              <c:y val="-1.855533078581930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layout>
            <c:manualLayout>
              <c:x val="-4.079441760601181E-2"/>
              <c:y val="2.91583769491445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4657461295598924E-2"/>
          <c:y val="0.13068254396298451"/>
          <c:w val="0.87454812109838931"/>
          <c:h val="0.6776644745355741"/>
        </c:manualLayout>
      </c:layout>
      <c:lineChart>
        <c:grouping val="standard"/>
        <c:varyColors val="0"/>
        <c:ser>
          <c:idx val="0"/>
          <c:order val="0"/>
          <c:tx>
            <c:strRef>
              <c:f>'TD IPC2 (3)'!$B$3</c:f>
              <c:strCache>
                <c:ptCount val="1"/>
                <c:pt idx="0">
                  <c:v>Total</c:v>
                </c:pt>
              </c:strCache>
            </c:strRef>
          </c:tx>
          <c:spPr>
            <a:ln w="28575" cap="rnd">
              <a:solidFill>
                <a:schemeClr val="accent1"/>
              </a:solidFill>
              <a:round/>
            </a:ln>
            <a:effectLst/>
          </c:spPr>
          <c:marker>
            <c:symbol val="none"/>
          </c:marker>
          <c:dPt>
            <c:idx val="15"/>
            <c:marker>
              <c:symbol val="none"/>
            </c:marker>
            <c:bubble3D val="0"/>
            <c:spPr>
              <a:ln w="28575" cap="rnd">
                <a:solidFill>
                  <a:schemeClr val="accent1"/>
                </a:solidFill>
                <a:round/>
              </a:ln>
              <a:effectLst/>
            </c:spPr>
            <c:extLst>
              <c:ext xmlns:c16="http://schemas.microsoft.com/office/drawing/2014/chart" uri="{C3380CC4-5D6E-409C-BE32-E72D297353CC}">
                <c16:uniqueId val="{00000001-373E-499A-9CB0-3734017EA72B}"/>
              </c:ext>
            </c:extLst>
          </c:dPt>
          <c:dPt>
            <c:idx val="21"/>
            <c:marker>
              <c:symbol val="none"/>
            </c:marker>
            <c:bubble3D val="0"/>
            <c:spPr>
              <a:ln w="28575" cap="rnd">
                <a:solidFill>
                  <a:schemeClr val="accent1"/>
                </a:solidFill>
                <a:round/>
              </a:ln>
              <a:effectLst/>
            </c:spPr>
            <c:extLst>
              <c:ext xmlns:c16="http://schemas.microsoft.com/office/drawing/2014/chart" uri="{C3380CC4-5D6E-409C-BE32-E72D297353CC}">
                <c16:uniqueId val="{00000003-373E-499A-9CB0-3734017EA72B}"/>
              </c:ext>
            </c:extLst>
          </c:dPt>
          <c:dPt>
            <c:idx val="23"/>
            <c:marker>
              <c:symbol val="none"/>
            </c:marker>
            <c:bubble3D val="0"/>
            <c:spPr>
              <a:ln w="28575" cap="rnd">
                <a:solidFill>
                  <a:schemeClr val="accent1"/>
                </a:solidFill>
                <a:round/>
              </a:ln>
              <a:effectLst/>
            </c:spPr>
            <c:extLst>
              <c:ext xmlns:c16="http://schemas.microsoft.com/office/drawing/2014/chart" uri="{C3380CC4-5D6E-409C-BE32-E72D297353CC}">
                <c16:uniqueId val="{00000005-373E-499A-9CB0-3734017EA72B}"/>
              </c:ext>
            </c:extLst>
          </c:dPt>
          <c:dPt>
            <c:idx val="25"/>
            <c:marker>
              <c:symbol val="none"/>
            </c:marker>
            <c:bubble3D val="0"/>
            <c:spPr>
              <a:ln w="28575" cap="rnd">
                <a:solidFill>
                  <a:schemeClr val="accent1"/>
                </a:solidFill>
                <a:round/>
              </a:ln>
              <a:effectLst/>
            </c:spPr>
            <c:extLst>
              <c:ext xmlns:c16="http://schemas.microsoft.com/office/drawing/2014/chart" uri="{C3380CC4-5D6E-409C-BE32-E72D297353CC}">
                <c16:uniqueId val="{00000007-373E-499A-9CB0-3734017EA72B}"/>
              </c:ext>
            </c:extLst>
          </c:dPt>
          <c:dPt>
            <c:idx val="29"/>
            <c:marker>
              <c:symbol val="none"/>
            </c:marker>
            <c:bubble3D val="0"/>
            <c:spPr>
              <a:ln w="28575" cap="rnd">
                <a:solidFill>
                  <a:schemeClr val="accent1"/>
                </a:solidFill>
                <a:round/>
              </a:ln>
              <a:effectLst/>
            </c:spPr>
            <c:extLst>
              <c:ext xmlns:c16="http://schemas.microsoft.com/office/drawing/2014/chart" uri="{C3380CC4-5D6E-409C-BE32-E72D297353CC}">
                <c16:uniqueId val="{00000009-373E-499A-9CB0-3734017EA72B}"/>
              </c:ext>
            </c:extLst>
          </c:dPt>
          <c:dPt>
            <c:idx val="31"/>
            <c:marker>
              <c:symbol val="none"/>
            </c:marker>
            <c:bubble3D val="0"/>
            <c:spPr>
              <a:ln w="28575" cap="rnd">
                <a:solidFill>
                  <a:schemeClr val="accent1"/>
                </a:solidFill>
                <a:round/>
              </a:ln>
              <a:effectLst/>
            </c:spPr>
            <c:extLst>
              <c:ext xmlns:c16="http://schemas.microsoft.com/office/drawing/2014/chart" uri="{C3380CC4-5D6E-409C-BE32-E72D297353CC}">
                <c16:uniqueId val="{0000000B-373E-499A-9CB0-3734017EA72B}"/>
              </c:ext>
            </c:extLst>
          </c:dPt>
          <c:dLbls>
            <c:dLbl>
              <c:idx val="15"/>
              <c:layout>
                <c:manualLayout>
                  <c:x val="-4.2941492216854539E-2"/>
                  <c:y val="3.1809138489975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3E-499A-9CB0-3734017EA72B}"/>
                </c:ext>
              </c:extLst>
            </c:dLbl>
            <c:dLbl>
              <c:idx val="21"/>
              <c:layout>
                <c:manualLayout>
                  <c:x val="-3.4353193773483788E-2"/>
                  <c:y val="-1.8555330785819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3E-499A-9CB0-3734017EA72B}"/>
                </c:ext>
              </c:extLst>
            </c:dLbl>
            <c:dLbl>
              <c:idx val="23"/>
              <c:layout>
                <c:manualLayout>
                  <c:x val="-4.079441760601181E-2"/>
                  <c:y val="2.91583769491445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3E-499A-9CB0-3734017EA72B}"/>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3E-499A-9CB0-3734017EA72B}"/>
                </c:ext>
              </c:extLst>
            </c:dLbl>
            <c:dLbl>
              <c:idx val="2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73E-499A-9CB0-3734017EA72B}"/>
                </c:ext>
              </c:extLst>
            </c:dLbl>
            <c:dLbl>
              <c:idx val="3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73E-499A-9CB0-3734017EA72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A"/>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'TD IPC2 (3)'!$A$4:$A$43</c:f>
              <c:multiLvlStrCache>
                <c:ptCount val="32"/>
                <c:lvl>
                  <c:pt idx="0">
                    <c:v>Trim.1</c:v>
                  </c:pt>
                  <c:pt idx="1">
                    <c:v>Trim.2</c:v>
                  </c:pt>
                  <c:pt idx="2">
                    <c:v>Trim.3</c:v>
                  </c:pt>
                  <c:pt idx="3">
                    <c:v>Trim.4</c:v>
                  </c:pt>
                  <c:pt idx="4">
                    <c:v>Trim.1</c:v>
                  </c:pt>
                  <c:pt idx="5">
                    <c:v>Trim.2</c:v>
                  </c:pt>
                  <c:pt idx="6">
                    <c:v>Trim.3</c:v>
                  </c:pt>
                  <c:pt idx="7">
                    <c:v>Trim.4</c:v>
                  </c:pt>
                  <c:pt idx="8">
                    <c:v>Trim.1</c:v>
                  </c:pt>
                  <c:pt idx="9">
                    <c:v>Trim.2</c:v>
                  </c:pt>
                  <c:pt idx="10">
                    <c:v>Trim.3</c:v>
                  </c:pt>
                  <c:pt idx="11">
                    <c:v>Trim.4</c:v>
                  </c:pt>
                  <c:pt idx="12">
                    <c:v>Trim.1</c:v>
                  </c:pt>
                  <c:pt idx="13">
                    <c:v>Trim.2</c:v>
                  </c:pt>
                  <c:pt idx="14">
                    <c:v>Trim.3</c:v>
                  </c:pt>
                  <c:pt idx="15">
                    <c:v>Trim.4</c:v>
                  </c:pt>
                  <c:pt idx="16">
                    <c:v>Trim.1</c:v>
                  </c:pt>
                  <c:pt idx="17">
                    <c:v>Trim.2</c:v>
                  </c:pt>
                  <c:pt idx="18">
                    <c:v>Trim.3</c:v>
                  </c:pt>
                  <c:pt idx="19">
                    <c:v>Trim.4</c:v>
                  </c:pt>
                  <c:pt idx="20">
                    <c:v>Trim.1</c:v>
                  </c:pt>
                  <c:pt idx="21">
                    <c:v>Trim.2</c:v>
                  </c:pt>
                  <c:pt idx="22">
                    <c:v>Trim.3</c:v>
                  </c:pt>
                  <c:pt idx="23">
                    <c:v>Trim.4</c:v>
                  </c:pt>
                  <c:pt idx="24">
                    <c:v>Trim.1</c:v>
                  </c:pt>
                  <c:pt idx="25">
                    <c:v>Trim.2</c:v>
                  </c:pt>
                  <c:pt idx="26">
                    <c:v>Trim.3</c:v>
                  </c:pt>
                  <c:pt idx="27">
                    <c:v>Trim.4</c:v>
                  </c:pt>
                  <c:pt idx="28">
                    <c:v>Trim.1</c:v>
                  </c:pt>
                  <c:pt idx="29">
                    <c:v>Trim.2</c:v>
                  </c:pt>
                  <c:pt idx="30">
                    <c:v>Trim.3</c:v>
                  </c:pt>
                  <c:pt idx="31">
                    <c:v>Trim.4</c:v>
                  </c:pt>
                </c:lvl>
                <c:lvl>
                  <c:pt idx="0">
                    <c:v>2017</c:v>
                  </c:pt>
                  <c:pt idx="4">
                    <c:v>2018</c:v>
                  </c:pt>
                  <c:pt idx="8">
                    <c:v>2019</c:v>
                  </c:pt>
                  <c:pt idx="12">
                    <c:v>2020</c:v>
                  </c:pt>
                  <c:pt idx="16">
                    <c:v>2021</c:v>
                  </c:pt>
                  <c:pt idx="20">
                    <c:v>2022</c:v>
                  </c:pt>
                  <c:pt idx="24">
                    <c:v>2023</c:v>
                  </c:pt>
                  <c:pt idx="28">
                    <c:v>2024</c:v>
                  </c:pt>
                </c:lvl>
              </c:multiLvlStrCache>
            </c:multiLvlStrRef>
          </c:cat>
          <c:val>
            <c:numRef>
              <c:f>'TD IPC2 (3)'!$B$4:$B$43</c:f>
              <c:numCache>
                <c:formatCode>_-* #,##0.0_-;\-* #,##0.0_-;_-* "-"??_-;_-@_-</c:formatCode>
                <c:ptCount val="32"/>
                <c:pt idx="0">
                  <c:v>104.46666666666665</c:v>
                </c:pt>
                <c:pt idx="1">
                  <c:v>104.43333333333334</c:v>
                </c:pt>
                <c:pt idx="2">
                  <c:v>104.39999999999999</c:v>
                </c:pt>
                <c:pt idx="3">
                  <c:v>104.43333333333334</c:v>
                </c:pt>
                <c:pt idx="4">
                  <c:v>104.93333333333332</c:v>
                </c:pt>
                <c:pt idx="5">
                  <c:v>105.36666666666667</c:v>
                </c:pt>
                <c:pt idx="6">
                  <c:v>105.5</c:v>
                </c:pt>
                <c:pt idx="7">
                  <c:v>105.13333333333333</c:v>
                </c:pt>
                <c:pt idx="8">
                  <c:v>104.60000000000001</c:v>
                </c:pt>
                <c:pt idx="9">
                  <c:v>105.13333333333333</c:v>
                </c:pt>
                <c:pt idx="10">
                  <c:v>104.96666666666668</c:v>
                </c:pt>
                <c:pt idx="11">
                  <c:v>104.8</c:v>
                </c:pt>
                <c:pt idx="12">
                  <c:v>104.43333333333334</c:v>
                </c:pt>
                <c:pt idx="13">
                  <c:v>102.86666666666667</c:v>
                </c:pt>
                <c:pt idx="14">
                  <c:v>102.83333333333333</c:v>
                </c:pt>
                <c:pt idx="15">
                  <c:v>102.76666666666667</c:v>
                </c:pt>
                <c:pt idx="16">
                  <c:v>103.83333333333333</c:v>
                </c:pt>
                <c:pt idx="17">
                  <c:v>104.68513333333333</c:v>
                </c:pt>
                <c:pt idx="18">
                  <c:v>105.32923333333331</c:v>
                </c:pt>
                <c:pt idx="19">
                  <c:v>105.83390000000001</c:v>
                </c:pt>
                <c:pt idx="20">
                  <c:v>106.7846</c:v>
                </c:pt>
                <c:pt idx="21">
                  <c:v>109.22279999999996</c:v>
                </c:pt>
                <c:pt idx="22">
                  <c:v>107.96416666666664</c:v>
                </c:pt>
                <c:pt idx="23">
                  <c:v>107.68039999999998</c:v>
                </c:pt>
                <c:pt idx="24">
                  <c:v>108.95289999999999</c:v>
                </c:pt>
                <c:pt idx="25">
                  <c:v>109.48399999999999</c:v>
                </c:pt>
                <c:pt idx="26">
                  <c:v>109.79159999999997</c:v>
                </c:pt>
                <c:pt idx="27">
                  <c:v>109.83959999999998</c:v>
                </c:pt>
                <c:pt idx="28">
                  <c:v>110.57233333333333</c:v>
                </c:pt>
                <c:pt idx="29">
                  <c:v>110.86826666666666</c:v>
                </c:pt>
                <c:pt idx="30">
                  <c:v>110.10463333333333</c:v>
                </c:pt>
                <c:pt idx="31">
                  <c:v>109.55279999999999</c:v>
                </c:pt>
              </c:numCache>
            </c:numRef>
          </c:val>
          <c:smooth val="1"/>
          <c:extLst>
            <c:ext xmlns:c16="http://schemas.microsoft.com/office/drawing/2014/chart" uri="{C3380CC4-5D6E-409C-BE32-E72D297353CC}">
              <c16:uniqueId val="{0000000C-373E-499A-9CB0-3734017EA72B}"/>
            </c:ext>
          </c:extLst>
        </c:ser>
        <c:dLbls>
          <c:showLegendKey val="0"/>
          <c:showVal val="0"/>
          <c:showCatName val="0"/>
          <c:showSerName val="0"/>
          <c:showPercent val="0"/>
          <c:showBubbleSize val="0"/>
        </c:dLbls>
        <c:smooth val="0"/>
        <c:axId val="859650536"/>
        <c:axId val="859647912"/>
      </c:lineChart>
      <c:catAx>
        <c:axId val="8596505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59647912"/>
        <c:crosses val="autoZero"/>
        <c:auto val="1"/>
        <c:lblAlgn val="ctr"/>
        <c:lblOffset val="100"/>
        <c:noMultiLvlLbl val="0"/>
      </c:catAx>
      <c:valAx>
        <c:axId val="859647912"/>
        <c:scaling>
          <c:orientation val="minMax"/>
        </c:scaling>
        <c:delete val="0"/>
        <c:axPos val="l"/>
        <c:numFmt formatCode="_-* #,##0.0_-;\-* #,##0.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A"/>
          </a:p>
        </c:txPr>
        <c:crossAx val="859650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PA"/>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BEA2D-8A41-43E1-B6C3-0295EBB80669}" type="datetimeFigureOut">
              <a:rPr lang="es-PA" smtClean="0"/>
              <a:t>07/14/2025</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18DF5-7EFB-4CC7-B4F2-D290BE6D45DB}" type="slidenum">
              <a:rPr lang="es-PA" smtClean="0"/>
              <a:t>‹Nº›</a:t>
            </a:fld>
            <a:endParaRPr lang="es-PA"/>
          </a:p>
        </p:txBody>
      </p:sp>
    </p:spTree>
    <p:extLst>
      <p:ext uri="{BB962C8B-B14F-4D97-AF65-F5344CB8AC3E}">
        <p14:creationId xmlns:p14="http://schemas.microsoft.com/office/powerpoint/2010/main" val="342381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EFB5B81-C6A6-4772-94A0-B079CC506C60}" type="slidenum">
              <a:rPr kumimoji="0" lang="es-PA"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a:t>
            </a:fld>
            <a:endParaRPr kumimoji="0" lang="es-P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774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defTabSz="966612">
              <a:defRPr/>
            </a:pPr>
            <a:fld id="{FEFB5B81-C6A6-4772-94A0-B079CC506C60}" type="slidenum">
              <a:rPr lang="es-PA">
                <a:solidFill>
                  <a:prstClr val="black"/>
                </a:solidFill>
                <a:latin typeface="Calibri"/>
              </a:rPr>
              <a:pPr defTabSz="966612">
                <a:defRPr/>
              </a:pPr>
              <a:t>19</a:t>
            </a:fld>
            <a:endParaRPr lang="es-PA">
              <a:solidFill>
                <a:prstClr val="black"/>
              </a:solidFill>
              <a:latin typeface="Calibri"/>
            </a:endParaRPr>
          </a:p>
        </p:txBody>
      </p:sp>
    </p:spTree>
    <p:extLst>
      <p:ext uri="{BB962C8B-B14F-4D97-AF65-F5344CB8AC3E}">
        <p14:creationId xmlns:p14="http://schemas.microsoft.com/office/powerpoint/2010/main" val="659032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defTabSz="966612">
              <a:defRPr/>
            </a:pPr>
            <a:fld id="{FEFB5B81-C6A6-4772-94A0-B079CC506C60}" type="slidenum">
              <a:rPr lang="es-PA">
                <a:solidFill>
                  <a:prstClr val="black"/>
                </a:solidFill>
                <a:latin typeface="Calibri"/>
              </a:rPr>
              <a:pPr defTabSz="966612">
                <a:defRPr/>
              </a:pPr>
              <a:t>21</a:t>
            </a:fld>
            <a:endParaRPr lang="es-PA">
              <a:solidFill>
                <a:prstClr val="black"/>
              </a:solidFill>
              <a:latin typeface="Calibri"/>
            </a:endParaRPr>
          </a:p>
        </p:txBody>
      </p:sp>
    </p:spTree>
    <p:extLst>
      <p:ext uri="{BB962C8B-B14F-4D97-AF65-F5344CB8AC3E}">
        <p14:creationId xmlns:p14="http://schemas.microsoft.com/office/powerpoint/2010/main" val="121859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403EE-B3DC-4A23-BB7F-5A4D485E5A11}"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101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403EE-B3DC-4A23-BB7F-5A4D485E5A11}"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41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403EE-B3DC-4A23-BB7F-5A4D485E5A11}"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788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403EE-B3DC-4A23-BB7F-5A4D485E5A11}"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399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403EE-B3DC-4A23-BB7F-5A4D485E5A11}"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97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defTabSz="966612">
              <a:defRPr/>
            </a:pPr>
            <a:fld id="{7AC403EE-B3DC-4A23-BB7F-5A4D485E5A11}" type="slidenum">
              <a:rPr lang="es-MX">
                <a:solidFill>
                  <a:prstClr val="black"/>
                </a:solidFill>
                <a:latin typeface="Calibri"/>
              </a:rPr>
              <a:pPr defTabSz="966612">
                <a:defRPr/>
              </a:pPr>
              <a:t>33</a:t>
            </a:fld>
            <a:endParaRPr lang="es-MX">
              <a:solidFill>
                <a:prstClr val="black"/>
              </a:solidFill>
              <a:latin typeface="Calibri"/>
            </a:endParaRPr>
          </a:p>
        </p:txBody>
      </p:sp>
    </p:spTree>
    <p:extLst>
      <p:ext uri="{BB962C8B-B14F-4D97-AF65-F5344CB8AC3E}">
        <p14:creationId xmlns:p14="http://schemas.microsoft.com/office/powerpoint/2010/main" val="1522223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defTabSz="966612">
              <a:defRPr/>
            </a:pPr>
            <a:fld id="{7AC403EE-B3DC-4A23-BB7F-5A4D485E5A11}" type="slidenum">
              <a:rPr lang="es-MX">
                <a:solidFill>
                  <a:prstClr val="black"/>
                </a:solidFill>
                <a:latin typeface="Calibri"/>
              </a:rPr>
              <a:pPr defTabSz="966612">
                <a:defRPr/>
              </a:pPr>
              <a:t>34</a:t>
            </a:fld>
            <a:endParaRPr lang="es-MX">
              <a:solidFill>
                <a:prstClr val="black"/>
              </a:solidFill>
              <a:latin typeface="Calibri"/>
            </a:endParaRPr>
          </a:p>
        </p:txBody>
      </p:sp>
    </p:spTree>
    <p:extLst>
      <p:ext uri="{BB962C8B-B14F-4D97-AF65-F5344CB8AC3E}">
        <p14:creationId xmlns:p14="http://schemas.microsoft.com/office/powerpoint/2010/main" val="65907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SOMOS UNA PLATAFORMA LOGISTICA DE CLASE MUNDIAL</a:t>
            </a:r>
            <a:endParaRPr lang="es-PA" dirty="0"/>
          </a:p>
        </p:txBody>
      </p:sp>
      <p:sp>
        <p:nvSpPr>
          <p:cNvPr id="4" name="Marcador de número de diapositiva 3"/>
          <p:cNvSpPr>
            <a:spLocks noGrp="1"/>
          </p:cNvSpPr>
          <p:nvPr>
            <p:ph type="sldNum" sz="quarter" idx="5"/>
          </p:nvPr>
        </p:nvSpPr>
        <p:spPr/>
        <p:txBody>
          <a:bodyPr/>
          <a:lstStyle/>
          <a:p>
            <a:pPr defTabSz="966612">
              <a:defRPr/>
            </a:pPr>
            <a:fld id="{2F06A55C-0A90-466E-A212-3E2BB0D014B4}" type="slidenum">
              <a:rPr lang="es-PA">
                <a:solidFill>
                  <a:prstClr val="black"/>
                </a:solidFill>
                <a:latin typeface="Calibri" panose="020F0502020204030204"/>
              </a:rPr>
              <a:pPr defTabSz="966612">
                <a:defRPr/>
              </a:pPr>
              <a:t>37</a:t>
            </a:fld>
            <a:endParaRPr lang="es-PA">
              <a:solidFill>
                <a:prstClr val="black"/>
              </a:solidFill>
              <a:latin typeface="Calibri" panose="020F0502020204030204"/>
            </a:endParaRPr>
          </a:p>
        </p:txBody>
      </p:sp>
    </p:spTree>
    <p:extLst>
      <p:ext uri="{BB962C8B-B14F-4D97-AF65-F5344CB8AC3E}">
        <p14:creationId xmlns:p14="http://schemas.microsoft.com/office/powerpoint/2010/main" val="6911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A"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B5B81-C6A6-4772-94A0-B079CC506C60}" type="slidenum">
              <a:rPr kumimoji="0" lang="es-P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P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77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B5B81-C6A6-4772-94A0-B079CC506C60}" type="slidenum">
              <a:rPr kumimoji="0" lang="es-P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P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66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defTabSz="966612">
              <a:defRPr/>
            </a:pPr>
            <a:fld id="{FEFB5B81-C6A6-4772-94A0-B079CC506C60}" type="slidenum">
              <a:rPr lang="es-PA">
                <a:solidFill>
                  <a:prstClr val="black"/>
                </a:solidFill>
                <a:latin typeface="Calibri"/>
              </a:rPr>
              <a:pPr defTabSz="966612">
                <a:defRPr/>
              </a:pPr>
              <a:t>9</a:t>
            </a:fld>
            <a:endParaRPr lang="es-PA">
              <a:solidFill>
                <a:prstClr val="black"/>
              </a:solidFill>
              <a:latin typeface="Calibri"/>
            </a:endParaRPr>
          </a:p>
        </p:txBody>
      </p:sp>
    </p:spTree>
    <p:extLst>
      <p:ext uri="{BB962C8B-B14F-4D97-AF65-F5344CB8AC3E}">
        <p14:creationId xmlns:p14="http://schemas.microsoft.com/office/powerpoint/2010/main" val="239239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defTabSz="966612">
              <a:defRPr/>
            </a:pPr>
            <a:fld id="{FEFB5B81-C6A6-4772-94A0-B079CC506C60}" type="slidenum">
              <a:rPr lang="es-PA">
                <a:solidFill>
                  <a:prstClr val="black"/>
                </a:solidFill>
                <a:latin typeface="Calibri"/>
              </a:rPr>
              <a:pPr defTabSz="966612">
                <a:defRPr/>
              </a:pPr>
              <a:t>11</a:t>
            </a:fld>
            <a:endParaRPr lang="es-PA">
              <a:solidFill>
                <a:prstClr val="black"/>
              </a:solidFill>
              <a:latin typeface="Calibri"/>
            </a:endParaRPr>
          </a:p>
        </p:txBody>
      </p:sp>
    </p:spTree>
    <p:extLst>
      <p:ext uri="{BB962C8B-B14F-4D97-AF65-F5344CB8AC3E}">
        <p14:creationId xmlns:p14="http://schemas.microsoft.com/office/powerpoint/2010/main" val="33473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defTabSz="966612">
              <a:defRPr/>
            </a:pPr>
            <a:fld id="{FEFB5B81-C6A6-4772-94A0-B079CC506C60}" type="slidenum">
              <a:rPr lang="es-PA">
                <a:solidFill>
                  <a:prstClr val="black"/>
                </a:solidFill>
                <a:latin typeface="Calibri"/>
              </a:rPr>
              <a:pPr defTabSz="966612">
                <a:defRPr/>
              </a:pPr>
              <a:t>12</a:t>
            </a:fld>
            <a:endParaRPr lang="es-PA">
              <a:solidFill>
                <a:prstClr val="black"/>
              </a:solidFill>
              <a:latin typeface="Calibri"/>
            </a:endParaRPr>
          </a:p>
        </p:txBody>
      </p:sp>
    </p:spTree>
    <p:extLst>
      <p:ext uri="{BB962C8B-B14F-4D97-AF65-F5344CB8AC3E}">
        <p14:creationId xmlns:p14="http://schemas.microsoft.com/office/powerpoint/2010/main" val="423370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B5B81-C6A6-4772-94A0-B079CC506C60}" type="slidenum">
              <a:rPr kumimoji="0" lang="es-P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P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45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FB5B81-C6A6-4772-94A0-B079CC506C60}" type="slidenum">
              <a:rPr kumimoji="0" lang="es-P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P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821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A" dirty="0"/>
              <a:t>Para analizar en contexto el desarrollo de la actividad económica, utilizando el IMAE (Índice Mensual de Actividad Económica),  herramienta  de  análisis  con  una  periodicidad  mensual, vemos como para los meses de abril y mayo de 2020 la actividad económica se contrajo en 34.7% y 40.9% respectivamente, debido a la suspensión o cierre de actividades económicas y la restricción de la movilidad de las personas.</a:t>
            </a:r>
          </a:p>
        </p:txBody>
      </p:sp>
      <p:sp>
        <p:nvSpPr>
          <p:cNvPr id="4" name="Marcador de número de diapositiva 3"/>
          <p:cNvSpPr>
            <a:spLocks noGrp="1"/>
          </p:cNvSpPr>
          <p:nvPr>
            <p:ph type="sldNum" sz="quarter" idx="5"/>
          </p:nvPr>
        </p:nvSpPr>
        <p:spPr/>
        <p:txBody>
          <a:bodyPr/>
          <a:lstStyle/>
          <a:p>
            <a:pPr defTabSz="966612">
              <a:defRPr/>
            </a:pPr>
            <a:fld id="{FEFB5B81-C6A6-4772-94A0-B079CC506C60}" type="slidenum">
              <a:rPr lang="es-PA">
                <a:solidFill>
                  <a:prstClr val="black"/>
                </a:solidFill>
                <a:latin typeface="Calibri"/>
              </a:rPr>
              <a:pPr defTabSz="966612">
                <a:defRPr/>
              </a:pPr>
              <a:t>18</a:t>
            </a:fld>
            <a:endParaRPr lang="es-PA">
              <a:solidFill>
                <a:prstClr val="black"/>
              </a:solidFill>
              <a:latin typeface="Calibri"/>
            </a:endParaRPr>
          </a:p>
        </p:txBody>
      </p:sp>
    </p:spTree>
    <p:extLst>
      <p:ext uri="{BB962C8B-B14F-4D97-AF65-F5344CB8AC3E}">
        <p14:creationId xmlns:p14="http://schemas.microsoft.com/office/powerpoint/2010/main" val="186441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8C326-B6D8-481B-91BA-912F4EDBD4A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A"/>
          </a:p>
        </p:txBody>
      </p:sp>
      <p:sp>
        <p:nvSpPr>
          <p:cNvPr id="3" name="Subtítulo 2">
            <a:extLst>
              <a:ext uri="{FF2B5EF4-FFF2-40B4-BE49-F238E27FC236}">
                <a16:creationId xmlns:a16="http://schemas.microsoft.com/office/drawing/2014/main" id="{6ABE43F7-B9EA-48FA-8C46-DAFA0051A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A"/>
          </a:p>
        </p:txBody>
      </p:sp>
      <p:sp>
        <p:nvSpPr>
          <p:cNvPr id="4" name="Marcador de fecha 3">
            <a:extLst>
              <a:ext uri="{FF2B5EF4-FFF2-40B4-BE49-F238E27FC236}">
                <a16:creationId xmlns:a16="http://schemas.microsoft.com/office/drawing/2014/main" id="{D3134321-8B9A-4B3C-A6E1-63D5A0364962}"/>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5" name="Marcador de pie de página 4">
            <a:extLst>
              <a:ext uri="{FF2B5EF4-FFF2-40B4-BE49-F238E27FC236}">
                <a16:creationId xmlns:a16="http://schemas.microsoft.com/office/drawing/2014/main" id="{05C66D3A-D5F4-4699-928E-03E2A24FD6B3}"/>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9E45D9E4-864F-4094-9F13-46C904699255}"/>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339254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2E92F-3139-4912-9772-4D9FE67F14EA}"/>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F8338B5E-F4EB-4520-9AB8-0680B68C39A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FF987D06-1019-4F1A-99DC-3A7A21830344}"/>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5" name="Marcador de pie de página 4">
            <a:extLst>
              <a:ext uri="{FF2B5EF4-FFF2-40B4-BE49-F238E27FC236}">
                <a16:creationId xmlns:a16="http://schemas.microsoft.com/office/drawing/2014/main" id="{F10B0147-7A0E-41EE-AB98-9C972815C67A}"/>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BA09E10C-A61A-437B-AE08-85EC4A5F1BF8}"/>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169018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170D154-0D4E-48EB-9A43-1F450E47366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A"/>
          </a:p>
        </p:txBody>
      </p:sp>
      <p:sp>
        <p:nvSpPr>
          <p:cNvPr id="3" name="Marcador de texto vertical 2">
            <a:extLst>
              <a:ext uri="{FF2B5EF4-FFF2-40B4-BE49-F238E27FC236}">
                <a16:creationId xmlns:a16="http://schemas.microsoft.com/office/drawing/2014/main" id="{0DAA8E77-73E4-42FB-9BA3-6E9CDAF7809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BDB57AEA-5834-41A9-B3B9-5ACC7A0E0874}"/>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5" name="Marcador de pie de página 4">
            <a:extLst>
              <a:ext uri="{FF2B5EF4-FFF2-40B4-BE49-F238E27FC236}">
                <a16:creationId xmlns:a16="http://schemas.microsoft.com/office/drawing/2014/main" id="{002DD41E-8654-48C0-B3EA-375A7BF6D73C}"/>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D53D0FE9-5B43-4A37-9A4B-3912ADEAAC3B}"/>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315264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49CC8A8B-6157-C669-03CF-1D7E2D2F35EB}"/>
              </a:ext>
            </a:extLst>
          </p:cNvPr>
          <p:cNvCxnSpPr>
            <a:cxnSpLocks/>
          </p:cNvCxnSpPr>
          <p:nvPr userDrawn="1"/>
        </p:nvCxnSpPr>
        <p:spPr>
          <a:xfrm>
            <a:off x="11587480" y="6243320"/>
            <a:ext cx="0" cy="72463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4F80A7D5-ED6B-71E0-5501-1197B236474D}"/>
              </a:ext>
            </a:extLst>
          </p:cNvPr>
          <p:cNvSpPr txBox="1"/>
          <p:nvPr userDrawn="1"/>
        </p:nvSpPr>
        <p:spPr>
          <a:xfrm>
            <a:off x="11699240" y="6446520"/>
            <a:ext cx="701040" cy="261610"/>
          </a:xfrm>
          <a:prstGeom prst="rect">
            <a:avLst/>
          </a:prstGeom>
          <a:noFill/>
        </p:spPr>
        <p:txBody>
          <a:bodyPr wrap="square" rtlCol="0">
            <a:spAutoFit/>
          </a:bodyPr>
          <a:lstStyle/>
          <a:p>
            <a:fld id="{C793B987-E8B9-461F-A74A-C930C523AEF8}" type="slidenum">
              <a:rPr lang="es-MX" sz="1050" smtClean="0">
                <a:solidFill>
                  <a:schemeClr val="tx1">
                    <a:lumMod val="75000"/>
                    <a:lumOff val="25000"/>
                  </a:schemeClr>
                </a:solidFill>
              </a:rPr>
              <a:t>‹Nº›</a:t>
            </a:fld>
            <a:endParaRPr lang="es-MX" sz="1050" dirty="0">
              <a:solidFill>
                <a:schemeClr val="tx1">
                  <a:lumMod val="75000"/>
                  <a:lumOff val="25000"/>
                </a:schemeClr>
              </a:solidFill>
            </a:endParaRPr>
          </a:p>
        </p:txBody>
      </p:sp>
    </p:spTree>
    <p:extLst>
      <p:ext uri="{BB962C8B-B14F-4D97-AF65-F5344CB8AC3E}">
        <p14:creationId xmlns:p14="http://schemas.microsoft.com/office/powerpoint/2010/main" val="135248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D64CA5FA-4AEF-4113-B755-1191E064EACF}" type="datetime1">
              <a:rPr lang="es-PA" smtClean="0"/>
              <a:t>07/14/2025</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6072E7D6-F582-42A1-A5CC-43482DB96043}" type="slidenum">
              <a:rPr lang="es-PA" smtClean="0"/>
              <a:t>‹Nº›</a:t>
            </a:fld>
            <a:endParaRPr lang="es-PA"/>
          </a:p>
        </p:txBody>
      </p:sp>
    </p:spTree>
    <p:extLst>
      <p:ext uri="{BB962C8B-B14F-4D97-AF65-F5344CB8AC3E}">
        <p14:creationId xmlns:p14="http://schemas.microsoft.com/office/powerpoint/2010/main" val="2559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856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49CC8A8B-6157-C669-03CF-1D7E2D2F35EB}"/>
              </a:ext>
            </a:extLst>
          </p:cNvPr>
          <p:cNvCxnSpPr>
            <a:cxnSpLocks/>
          </p:cNvCxnSpPr>
          <p:nvPr userDrawn="1"/>
        </p:nvCxnSpPr>
        <p:spPr>
          <a:xfrm>
            <a:off x="11587480" y="6243320"/>
            <a:ext cx="0" cy="724639"/>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4F80A7D5-ED6B-71E0-5501-1197B236474D}"/>
              </a:ext>
            </a:extLst>
          </p:cNvPr>
          <p:cNvSpPr txBox="1"/>
          <p:nvPr userDrawn="1"/>
        </p:nvSpPr>
        <p:spPr>
          <a:xfrm>
            <a:off x="11699240" y="6446520"/>
            <a:ext cx="701040" cy="261610"/>
          </a:xfrm>
          <a:prstGeom prst="rect">
            <a:avLst/>
          </a:prstGeom>
          <a:noFill/>
        </p:spPr>
        <p:txBody>
          <a:bodyPr wrap="square" rtlCol="0">
            <a:spAutoFit/>
          </a:bodyPr>
          <a:lstStyle/>
          <a:p>
            <a:fld id="{C793B987-E8B9-461F-A74A-C930C523AEF8}" type="slidenum">
              <a:rPr lang="es-MX" sz="1050" smtClean="0">
                <a:solidFill>
                  <a:schemeClr val="tx1">
                    <a:lumMod val="75000"/>
                    <a:lumOff val="25000"/>
                  </a:schemeClr>
                </a:solidFill>
              </a:rPr>
              <a:t>‹Nº›</a:t>
            </a:fld>
            <a:endParaRPr lang="es-MX" sz="1050" dirty="0">
              <a:solidFill>
                <a:schemeClr val="tx1">
                  <a:lumMod val="75000"/>
                  <a:lumOff val="25000"/>
                </a:schemeClr>
              </a:solidFill>
            </a:endParaRPr>
          </a:p>
        </p:txBody>
      </p:sp>
    </p:spTree>
    <p:extLst>
      <p:ext uri="{BB962C8B-B14F-4D97-AF65-F5344CB8AC3E}">
        <p14:creationId xmlns:p14="http://schemas.microsoft.com/office/powerpoint/2010/main" val="5058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1F868-ADD8-4F10-A441-993F60E39629}"/>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DD6E1BFD-45AD-4687-A973-2CE49F8860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3581B087-81AB-4F9C-9030-107372ECD6A1}"/>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5" name="Marcador de pie de página 4">
            <a:extLst>
              <a:ext uri="{FF2B5EF4-FFF2-40B4-BE49-F238E27FC236}">
                <a16:creationId xmlns:a16="http://schemas.microsoft.com/office/drawing/2014/main" id="{AEB55088-1BB4-4D17-8DED-EAEFF1CECF2B}"/>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1AC38D4A-F553-4817-B5E7-6ADD34E0EB7C}"/>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259696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CBA08F-9032-4FFC-85CC-8FB6E29726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2B38AC00-C290-4BA3-821C-1F71A91AD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9A82EA-379F-4960-AE6C-5A8F65F63D99}"/>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5" name="Marcador de pie de página 4">
            <a:extLst>
              <a:ext uri="{FF2B5EF4-FFF2-40B4-BE49-F238E27FC236}">
                <a16:creationId xmlns:a16="http://schemas.microsoft.com/office/drawing/2014/main" id="{CCE3E6A5-1F0D-49B8-80F0-CE49EADE4B79}"/>
              </a:ext>
            </a:extLst>
          </p:cNvPr>
          <p:cNvSpPr>
            <a:spLocks noGrp="1"/>
          </p:cNvSpPr>
          <p:nvPr>
            <p:ph type="ftr" sz="quarter" idx="11"/>
          </p:nvPr>
        </p:nvSpPr>
        <p:spPr/>
        <p:txBody>
          <a:bodyPr/>
          <a:lstStyle/>
          <a:p>
            <a:endParaRPr lang="es-PA"/>
          </a:p>
        </p:txBody>
      </p:sp>
      <p:sp>
        <p:nvSpPr>
          <p:cNvPr id="6" name="Marcador de número de diapositiva 5">
            <a:extLst>
              <a:ext uri="{FF2B5EF4-FFF2-40B4-BE49-F238E27FC236}">
                <a16:creationId xmlns:a16="http://schemas.microsoft.com/office/drawing/2014/main" id="{35B0D7AF-C0E9-4AE7-A6BE-6601D8258C7F}"/>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96526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2B2BDD-EAE9-4CEF-9811-691B87D432CF}"/>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7D408776-4951-40F4-86AB-1586ECE552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contenido 3">
            <a:extLst>
              <a:ext uri="{FF2B5EF4-FFF2-40B4-BE49-F238E27FC236}">
                <a16:creationId xmlns:a16="http://schemas.microsoft.com/office/drawing/2014/main" id="{0DF5A24A-CEE7-4B2B-864B-1B018105002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fecha 4">
            <a:extLst>
              <a:ext uri="{FF2B5EF4-FFF2-40B4-BE49-F238E27FC236}">
                <a16:creationId xmlns:a16="http://schemas.microsoft.com/office/drawing/2014/main" id="{A134DEDC-D39E-41AE-AD5D-29DA8546D4A4}"/>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6" name="Marcador de pie de página 5">
            <a:extLst>
              <a:ext uri="{FF2B5EF4-FFF2-40B4-BE49-F238E27FC236}">
                <a16:creationId xmlns:a16="http://schemas.microsoft.com/office/drawing/2014/main" id="{37A017A6-D5D1-433E-A5F1-BF702B2A67DA}"/>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A9763617-33E1-4437-9DBE-7145EE49DC8F}"/>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2509811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AFA50-4343-4CAC-870C-CDBCC945EF8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8558782D-54B8-4B49-91D5-FDBDCFFDD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C097BA0-73CB-40CF-9497-8F5AF1B0A9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Marcador de texto 4">
            <a:extLst>
              <a:ext uri="{FF2B5EF4-FFF2-40B4-BE49-F238E27FC236}">
                <a16:creationId xmlns:a16="http://schemas.microsoft.com/office/drawing/2014/main" id="{35F66175-6C09-488B-916D-789A603D9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76D5A2-53BC-4B08-99AF-DE904012AD7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Marcador de fecha 6">
            <a:extLst>
              <a:ext uri="{FF2B5EF4-FFF2-40B4-BE49-F238E27FC236}">
                <a16:creationId xmlns:a16="http://schemas.microsoft.com/office/drawing/2014/main" id="{9BA039BE-DB13-470D-B508-AC918AA52BF6}"/>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8" name="Marcador de pie de página 7">
            <a:extLst>
              <a:ext uri="{FF2B5EF4-FFF2-40B4-BE49-F238E27FC236}">
                <a16:creationId xmlns:a16="http://schemas.microsoft.com/office/drawing/2014/main" id="{0D002CDD-ABAB-455E-8F73-35E78E960592}"/>
              </a:ext>
            </a:extLst>
          </p:cNvPr>
          <p:cNvSpPr>
            <a:spLocks noGrp="1"/>
          </p:cNvSpPr>
          <p:nvPr>
            <p:ph type="ftr" sz="quarter" idx="11"/>
          </p:nvPr>
        </p:nvSpPr>
        <p:spPr/>
        <p:txBody>
          <a:bodyPr/>
          <a:lstStyle/>
          <a:p>
            <a:endParaRPr lang="es-PA"/>
          </a:p>
        </p:txBody>
      </p:sp>
      <p:sp>
        <p:nvSpPr>
          <p:cNvPr id="9" name="Marcador de número de diapositiva 8">
            <a:extLst>
              <a:ext uri="{FF2B5EF4-FFF2-40B4-BE49-F238E27FC236}">
                <a16:creationId xmlns:a16="http://schemas.microsoft.com/office/drawing/2014/main" id="{E00D91D8-5642-409B-8840-519E3B2F4C94}"/>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211924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A1020-1532-44F6-ABDA-8A8ABE9B67C6}"/>
              </a:ext>
            </a:extLst>
          </p:cNvPr>
          <p:cNvSpPr>
            <a:spLocks noGrp="1"/>
          </p:cNvSpPr>
          <p:nvPr>
            <p:ph type="title"/>
          </p:nvPr>
        </p:nvSpPr>
        <p:spPr/>
        <p:txBody>
          <a:bodyPr/>
          <a:lstStyle/>
          <a:p>
            <a:r>
              <a:rPr lang="es-ES"/>
              <a:t>Haga clic para modificar el estilo de título del patrón</a:t>
            </a:r>
            <a:endParaRPr lang="es-PA"/>
          </a:p>
        </p:txBody>
      </p:sp>
      <p:sp>
        <p:nvSpPr>
          <p:cNvPr id="3" name="Marcador de fecha 2">
            <a:extLst>
              <a:ext uri="{FF2B5EF4-FFF2-40B4-BE49-F238E27FC236}">
                <a16:creationId xmlns:a16="http://schemas.microsoft.com/office/drawing/2014/main" id="{049EA997-084A-4F7F-BC11-7D31F2192B7B}"/>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4" name="Marcador de pie de página 3">
            <a:extLst>
              <a:ext uri="{FF2B5EF4-FFF2-40B4-BE49-F238E27FC236}">
                <a16:creationId xmlns:a16="http://schemas.microsoft.com/office/drawing/2014/main" id="{F4AB3799-CBB4-4659-929D-C91F079817FA}"/>
              </a:ext>
            </a:extLst>
          </p:cNvPr>
          <p:cNvSpPr>
            <a:spLocks noGrp="1"/>
          </p:cNvSpPr>
          <p:nvPr>
            <p:ph type="ftr" sz="quarter" idx="11"/>
          </p:nvPr>
        </p:nvSpPr>
        <p:spPr/>
        <p:txBody>
          <a:bodyPr/>
          <a:lstStyle/>
          <a:p>
            <a:endParaRPr lang="es-PA"/>
          </a:p>
        </p:txBody>
      </p:sp>
      <p:sp>
        <p:nvSpPr>
          <p:cNvPr id="5" name="Marcador de número de diapositiva 4">
            <a:extLst>
              <a:ext uri="{FF2B5EF4-FFF2-40B4-BE49-F238E27FC236}">
                <a16:creationId xmlns:a16="http://schemas.microsoft.com/office/drawing/2014/main" id="{66819312-399E-47B9-9771-DC5425A76DC8}"/>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45906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A109BD5-EC09-4A76-B642-649FE327EB23}"/>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3" name="Marcador de pie de página 2">
            <a:extLst>
              <a:ext uri="{FF2B5EF4-FFF2-40B4-BE49-F238E27FC236}">
                <a16:creationId xmlns:a16="http://schemas.microsoft.com/office/drawing/2014/main" id="{BDA88897-4126-4A34-BB62-3F92E4423755}"/>
              </a:ext>
            </a:extLst>
          </p:cNvPr>
          <p:cNvSpPr>
            <a:spLocks noGrp="1"/>
          </p:cNvSpPr>
          <p:nvPr>
            <p:ph type="ftr" sz="quarter" idx="11"/>
          </p:nvPr>
        </p:nvSpPr>
        <p:spPr/>
        <p:txBody>
          <a:bodyPr/>
          <a:lstStyle/>
          <a:p>
            <a:endParaRPr lang="es-PA"/>
          </a:p>
        </p:txBody>
      </p:sp>
      <p:sp>
        <p:nvSpPr>
          <p:cNvPr id="4" name="Marcador de número de diapositiva 3">
            <a:extLst>
              <a:ext uri="{FF2B5EF4-FFF2-40B4-BE49-F238E27FC236}">
                <a16:creationId xmlns:a16="http://schemas.microsoft.com/office/drawing/2014/main" id="{7D6961B6-0CAF-4CB0-8907-0E0728EA8B9A}"/>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214948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5D8CF-641A-493F-A749-D6A3755C36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contenido 2">
            <a:extLst>
              <a:ext uri="{FF2B5EF4-FFF2-40B4-BE49-F238E27FC236}">
                <a16:creationId xmlns:a16="http://schemas.microsoft.com/office/drawing/2014/main" id="{41E5691E-50A7-4155-803A-A8C2A1E091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texto 3">
            <a:extLst>
              <a:ext uri="{FF2B5EF4-FFF2-40B4-BE49-F238E27FC236}">
                <a16:creationId xmlns:a16="http://schemas.microsoft.com/office/drawing/2014/main" id="{53CD3007-8446-49F2-9330-D08A2C11F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535036-7165-4965-A9C2-A01B0E283880}"/>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6" name="Marcador de pie de página 5">
            <a:extLst>
              <a:ext uri="{FF2B5EF4-FFF2-40B4-BE49-F238E27FC236}">
                <a16:creationId xmlns:a16="http://schemas.microsoft.com/office/drawing/2014/main" id="{B96B5D4C-541D-41BE-BF0E-A5E6EC8FCCC4}"/>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13EF8B60-58DB-44B6-8D90-D0BA87DE05E6}"/>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266485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D704B-24CF-47CD-9E89-FC8FA35520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A"/>
          </a:p>
        </p:txBody>
      </p:sp>
      <p:sp>
        <p:nvSpPr>
          <p:cNvPr id="3" name="Marcador de posición de imagen 2">
            <a:extLst>
              <a:ext uri="{FF2B5EF4-FFF2-40B4-BE49-F238E27FC236}">
                <a16:creationId xmlns:a16="http://schemas.microsoft.com/office/drawing/2014/main" id="{88795FE0-D6C1-4147-B23E-283439012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Marcador de texto 3">
            <a:extLst>
              <a:ext uri="{FF2B5EF4-FFF2-40B4-BE49-F238E27FC236}">
                <a16:creationId xmlns:a16="http://schemas.microsoft.com/office/drawing/2014/main" id="{617B3D14-3034-4D33-A555-D1D12D90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351B34-2492-40D4-9318-0DDB99598984}"/>
              </a:ext>
            </a:extLst>
          </p:cNvPr>
          <p:cNvSpPr>
            <a:spLocks noGrp="1"/>
          </p:cNvSpPr>
          <p:nvPr>
            <p:ph type="dt" sz="half" idx="10"/>
          </p:nvPr>
        </p:nvSpPr>
        <p:spPr/>
        <p:txBody>
          <a:bodyPr/>
          <a:lstStyle/>
          <a:p>
            <a:fld id="{89F15934-6A5D-4685-83CE-73E3DBC3F5FB}" type="datetimeFigureOut">
              <a:rPr lang="es-PA" smtClean="0"/>
              <a:t>07/14/2025</a:t>
            </a:fld>
            <a:endParaRPr lang="es-PA"/>
          </a:p>
        </p:txBody>
      </p:sp>
      <p:sp>
        <p:nvSpPr>
          <p:cNvPr id="6" name="Marcador de pie de página 5">
            <a:extLst>
              <a:ext uri="{FF2B5EF4-FFF2-40B4-BE49-F238E27FC236}">
                <a16:creationId xmlns:a16="http://schemas.microsoft.com/office/drawing/2014/main" id="{E224AC2D-F4B5-4D36-9BD4-512AAFE0C51C}"/>
              </a:ext>
            </a:extLst>
          </p:cNvPr>
          <p:cNvSpPr>
            <a:spLocks noGrp="1"/>
          </p:cNvSpPr>
          <p:nvPr>
            <p:ph type="ftr" sz="quarter" idx="11"/>
          </p:nvPr>
        </p:nvSpPr>
        <p:spPr/>
        <p:txBody>
          <a:bodyPr/>
          <a:lstStyle/>
          <a:p>
            <a:endParaRPr lang="es-PA"/>
          </a:p>
        </p:txBody>
      </p:sp>
      <p:sp>
        <p:nvSpPr>
          <p:cNvPr id="7" name="Marcador de número de diapositiva 6">
            <a:extLst>
              <a:ext uri="{FF2B5EF4-FFF2-40B4-BE49-F238E27FC236}">
                <a16:creationId xmlns:a16="http://schemas.microsoft.com/office/drawing/2014/main" id="{7E96458A-A290-4685-904B-EC185F6D545D}"/>
              </a:ext>
            </a:extLst>
          </p:cNvPr>
          <p:cNvSpPr>
            <a:spLocks noGrp="1"/>
          </p:cNvSpPr>
          <p:nvPr>
            <p:ph type="sldNum" sz="quarter" idx="12"/>
          </p:nvPr>
        </p:nvSpPr>
        <p:spPr/>
        <p:txBody>
          <a:bodyPr/>
          <a:lstStyle/>
          <a:p>
            <a:fld id="{2E17DAFF-59C6-41CC-A3FE-3DFA63907780}" type="slidenum">
              <a:rPr lang="es-PA" smtClean="0"/>
              <a:t>‹Nº›</a:t>
            </a:fld>
            <a:endParaRPr lang="es-PA"/>
          </a:p>
        </p:txBody>
      </p:sp>
    </p:spTree>
    <p:extLst>
      <p:ext uri="{BB962C8B-B14F-4D97-AF65-F5344CB8AC3E}">
        <p14:creationId xmlns:p14="http://schemas.microsoft.com/office/powerpoint/2010/main" val="86619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1CA0310-55F8-4E30-B904-741871EA5C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Marcador de texto 2">
            <a:extLst>
              <a:ext uri="{FF2B5EF4-FFF2-40B4-BE49-F238E27FC236}">
                <a16:creationId xmlns:a16="http://schemas.microsoft.com/office/drawing/2014/main" id="{E761B614-9149-4B3E-9260-E75C4326A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Marcador de fecha 3">
            <a:extLst>
              <a:ext uri="{FF2B5EF4-FFF2-40B4-BE49-F238E27FC236}">
                <a16:creationId xmlns:a16="http://schemas.microsoft.com/office/drawing/2014/main" id="{38F5CC3B-A3E2-4753-81E7-5DE6BEA313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15934-6A5D-4685-83CE-73E3DBC3F5FB}" type="datetimeFigureOut">
              <a:rPr lang="es-PA" smtClean="0"/>
              <a:t>07/14/2025</a:t>
            </a:fld>
            <a:endParaRPr lang="es-PA"/>
          </a:p>
        </p:txBody>
      </p:sp>
      <p:sp>
        <p:nvSpPr>
          <p:cNvPr id="5" name="Marcador de pie de página 4">
            <a:extLst>
              <a:ext uri="{FF2B5EF4-FFF2-40B4-BE49-F238E27FC236}">
                <a16:creationId xmlns:a16="http://schemas.microsoft.com/office/drawing/2014/main" id="{70363558-C012-4A72-BE8C-F05BAF286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Marcador de número de diapositiva 5">
            <a:extLst>
              <a:ext uri="{FF2B5EF4-FFF2-40B4-BE49-F238E27FC236}">
                <a16:creationId xmlns:a16="http://schemas.microsoft.com/office/drawing/2014/main" id="{4DAF589F-8E9D-4EDB-A620-69687608F7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7DAFF-59C6-41CC-A3FE-3DFA63907780}" type="slidenum">
              <a:rPr lang="es-PA" smtClean="0"/>
              <a:t>‹Nº›</a:t>
            </a:fld>
            <a:endParaRPr lang="es-PA"/>
          </a:p>
        </p:txBody>
      </p:sp>
    </p:spTree>
    <p:extLst>
      <p:ext uri="{BB962C8B-B14F-4D97-AF65-F5344CB8AC3E}">
        <p14:creationId xmlns:p14="http://schemas.microsoft.com/office/powerpoint/2010/main" val="141622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BDB19-B1FF-4CB3-BB94-3DB24E2B5816}" type="datetime1">
              <a:rPr lang="es-PA" smtClean="0"/>
              <a:t>07/14/2025</a:t>
            </a:fld>
            <a:endParaRPr lang="es-PA"/>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2E7D6-F582-42A1-A5CC-43482DB96043}" type="slidenum">
              <a:rPr lang="es-PA" smtClean="0"/>
              <a:t>‹Nº›</a:t>
            </a:fld>
            <a:endParaRPr lang="es-PA"/>
          </a:p>
        </p:txBody>
      </p:sp>
    </p:spTree>
    <p:extLst>
      <p:ext uri="{BB962C8B-B14F-4D97-AF65-F5344CB8AC3E}">
        <p14:creationId xmlns:p14="http://schemas.microsoft.com/office/powerpoint/2010/main" val="590661559"/>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587727"/>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chart" Target="../charts/chart10.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5.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hart" Target="../charts/chart17.xml"/><Relationship Id="rId4" Type="http://schemas.openxmlformats.org/officeDocument/2006/relationships/chart" Target="../charts/char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3.png"/><Relationship Id="rId7" Type="http://schemas.openxmlformats.org/officeDocument/2006/relationships/chart" Target="../charts/chart25.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image" Target="../media/image3.png"/><Relationship Id="rId7" Type="http://schemas.openxmlformats.org/officeDocument/2006/relationships/chart" Target="../charts/chart29.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chart" Target="../charts/chart39.xml"/><Relationship Id="rId4" Type="http://schemas.openxmlformats.org/officeDocument/2006/relationships/chart" Target="../charts/char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0F2ACDA5-DAE0-4AD5-A77E-AC4F8AA2069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587262" y="3079794"/>
            <a:ext cx="8413394" cy="698412"/>
          </a:xfrm>
          <a:prstGeom prst="rect">
            <a:avLst/>
          </a:prstGeom>
          <a:noFill/>
        </p:spPr>
        <p:txBody>
          <a:bodyPr wrap="square" lIns="82058" tIns="41029" rIns="82058" bIns="41029"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000" b="1" i="0" u="none" strike="noStrike" kern="1200" cap="none" spc="0" normalizeH="0" baseline="0" noProof="0" dirty="0">
                <a:ln>
                  <a:noFill/>
                </a:ln>
                <a:solidFill>
                  <a:srgbClr val="4F81BD">
                    <a:lumMod val="75000"/>
                  </a:srgbClr>
                </a:solidFill>
                <a:effectLst/>
                <a:uLnTx/>
                <a:uFillTx/>
                <a:latin typeface="Bahnschrift SemiCondensed" panose="020B0502040204020203" pitchFamily="34" charset="0"/>
                <a:ea typeface="+mn-ea"/>
                <a:cs typeface="Arial" panose="020B0604020202020204" pitchFamily="34" charset="0"/>
              </a:rPr>
              <a:t>PERSPECTIVAS ECONÓMICAS 2025 y 2026</a:t>
            </a:r>
            <a:endParaRPr kumimoji="0" lang="es-MX" sz="40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mn-ea"/>
              <a:cs typeface="Arial" panose="020B0604020202020204" pitchFamily="34" charset="0"/>
            </a:endParaRPr>
          </a:p>
        </p:txBody>
      </p:sp>
      <p:sp>
        <p:nvSpPr>
          <p:cNvPr id="5" name="7 CuadroTexto">
            <a:extLst>
              <a:ext uri="{FF2B5EF4-FFF2-40B4-BE49-F238E27FC236}">
                <a16:creationId xmlns:a16="http://schemas.microsoft.com/office/drawing/2014/main" id="{FBAC4621-A0AA-4F30-9E84-C3A918AA0AFF}"/>
              </a:ext>
            </a:extLst>
          </p:cNvPr>
          <p:cNvSpPr txBox="1"/>
          <p:nvPr/>
        </p:nvSpPr>
        <p:spPr>
          <a:xfrm>
            <a:off x="8256240" y="6237312"/>
            <a:ext cx="3744416" cy="390636"/>
          </a:xfrm>
          <a:prstGeom prst="rect">
            <a:avLst/>
          </a:prstGeom>
          <a:noFill/>
        </p:spPr>
        <p:txBody>
          <a:bodyPr wrap="square" lIns="82058" tIns="41029" rIns="82058" bIns="4102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A" sz="2000" dirty="0">
                <a:solidFill>
                  <a:prstClr val="black">
                    <a:lumMod val="65000"/>
                    <a:lumOff val="35000"/>
                  </a:prstClr>
                </a:solidFill>
                <a:latin typeface="Abadi" panose="020B0604020104020204" pitchFamily="34" charset="0"/>
                <a:cs typeface="Arial" charset="0"/>
              </a:rPr>
              <a:t>Julio</a:t>
            </a:r>
            <a:r>
              <a:rPr kumimoji="0" lang="es-PA" sz="2000" b="0" i="0" u="none" strike="noStrike" kern="1200" cap="none" spc="0" normalizeH="0" baseline="0" noProof="0" dirty="0">
                <a:ln>
                  <a:noFill/>
                </a:ln>
                <a:solidFill>
                  <a:prstClr val="black">
                    <a:lumMod val="65000"/>
                    <a:lumOff val="35000"/>
                  </a:prstClr>
                </a:solidFill>
                <a:effectLst/>
                <a:uLnTx/>
                <a:uFillTx/>
                <a:latin typeface="Abadi" panose="020B0604020104020204" pitchFamily="34" charset="0"/>
                <a:ea typeface="+mn-ea"/>
                <a:cs typeface="Arial" charset="0"/>
              </a:rPr>
              <a:t> 10, 2025</a:t>
            </a:r>
          </a:p>
        </p:txBody>
      </p:sp>
      <p:pic>
        <p:nvPicPr>
          <p:cNvPr id="3" name="Imagen 2">
            <a:extLst>
              <a:ext uri="{FF2B5EF4-FFF2-40B4-BE49-F238E27FC236}">
                <a16:creationId xmlns:a16="http://schemas.microsoft.com/office/drawing/2014/main" id="{2C674682-F795-274B-5AD5-98B6266F8272}"/>
              </a:ext>
            </a:extLst>
          </p:cNvPr>
          <p:cNvPicPr>
            <a:picLocks noChangeAspect="1"/>
          </p:cNvPicPr>
          <p:nvPr/>
        </p:nvPicPr>
        <p:blipFill>
          <a:blip r:embed="rId4"/>
          <a:stretch>
            <a:fillRect/>
          </a:stretch>
        </p:blipFill>
        <p:spPr>
          <a:xfrm>
            <a:off x="4871864" y="121402"/>
            <a:ext cx="5760640" cy="3126541"/>
          </a:xfrm>
          <a:prstGeom prst="rect">
            <a:avLst/>
          </a:prstGeom>
        </p:spPr>
      </p:pic>
    </p:spTree>
    <p:extLst>
      <p:ext uri="{BB962C8B-B14F-4D97-AF65-F5344CB8AC3E}">
        <p14:creationId xmlns:p14="http://schemas.microsoft.com/office/powerpoint/2010/main" val="35105756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51F45D3-3272-9E6D-A932-0643FDA6ADE0}"/>
              </a:ext>
            </a:extLst>
          </p:cNvPr>
          <p:cNvSpPr txBox="1">
            <a:spLocks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A0AAAAAAAAAABQAAAAAAAAAA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T4G9Bf///wEAAAAAAAAAAAAAAAAAAAAAAAAAAAAAAAAAAAAAAAAAAAAAAAJ/f38A7uzhA8zMzADAwP8Af39/AAAAAAAAAAAAAAAAAAAAAAAAAAAAIQAAABgAAAAUAAAAqAwAAL0AAAD5SAAA7gUAABAAAAAmAAAACAAAAD0QAAAAAAAA"/>
              </a:ext>
            </a:extLst>
          </p:cNvSpPr>
          <p:nvPr/>
        </p:nvSpPr>
        <p:spPr>
          <a:xfrm>
            <a:off x="215430" y="-65134"/>
            <a:ext cx="8693043" cy="652659"/>
          </a:xfrm>
          <a:prstGeom prst="rect">
            <a:avLst/>
          </a:prstGeom>
        </p:spPr>
        <p:txBody>
          <a:bodyPr vert="horz" wrap="square" lIns="0" tIns="12700" rIns="0" bIns="0" numCol="1" spcCol="215900" anchor="t">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MX" sz="4400" b="1" i="0" u="none" strike="noStrike" kern="1200" cap="none" spc="-10" normalizeH="0" baseline="0" noProof="0" dirty="0">
                <a:ln>
                  <a:noFill/>
                </a:ln>
                <a:solidFill>
                  <a:srgbClr val="F79646">
                    <a:lumMod val="75000"/>
                  </a:srgbClr>
                </a:solidFill>
                <a:effectLst/>
                <a:uLnTx/>
                <a:uFillTx/>
                <a:latin typeface="Calibri" panose="020F0502020204030204"/>
                <a:ea typeface="+mj-ea"/>
                <a:cs typeface="+mj-cs"/>
              </a:rPr>
              <a:t>Empleo</a:t>
            </a:r>
            <a:r>
              <a:rPr kumimoji="0" lang="es-MX" sz="4400" b="1" i="0" u="none" strike="noStrike" kern="1200" cap="none" spc="-10" normalizeH="0" baseline="0" noProof="0" dirty="0">
                <a:ln>
                  <a:noFill/>
                </a:ln>
                <a:solidFill>
                  <a:prstClr val="black">
                    <a:lumMod val="75000"/>
                    <a:lumOff val="25000"/>
                  </a:prstClr>
                </a:solidFill>
                <a:effectLst/>
                <a:uLnTx/>
                <a:uFillTx/>
                <a:latin typeface="Calibri" panose="020F0502020204030204"/>
                <a:ea typeface="+mj-ea"/>
                <a:cs typeface="+mj-cs"/>
              </a:rPr>
              <a:t> en los próximos 6 meses</a:t>
            </a:r>
          </a:p>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ES" sz="2000" b="0" i="0" u="none" strike="noStrike" kern="1200" cap="none" spc="-10" normalizeH="0" baseline="0" noProof="0" dirty="0">
                <a:ln>
                  <a:noFill/>
                </a:ln>
                <a:solidFill>
                  <a:srgbClr val="F79646">
                    <a:lumMod val="75000"/>
                  </a:srgbClr>
                </a:solidFill>
                <a:effectLst/>
                <a:uLnTx/>
                <a:uFillTx/>
                <a:latin typeface="Calibri Light" panose="020F0302020204030204"/>
                <a:ea typeface="+mj-ea"/>
                <a:cs typeface="+mj-cs"/>
              </a:rPr>
              <a:t>El 55% de los encuestados muestran alta probabilidad de conseguir empleo en los próximos 6 meses</a:t>
            </a:r>
            <a:endParaRPr kumimoji="0" lang="es-MX" sz="2000" b="0" i="0" u="none" strike="noStrike" kern="1200" cap="none" spc="-10" normalizeH="0" baseline="0" noProof="0" dirty="0">
              <a:ln>
                <a:noFill/>
              </a:ln>
              <a:solidFill>
                <a:srgbClr val="F79646">
                  <a:lumMod val="75000"/>
                </a:srgbClr>
              </a:solidFill>
              <a:effectLst/>
              <a:uLnTx/>
              <a:uFillTx/>
              <a:latin typeface="Calibri Light" panose="020F0302020204030204"/>
              <a:ea typeface="+mj-ea"/>
              <a:cs typeface="+mj-cs"/>
            </a:endParaRPr>
          </a:p>
        </p:txBody>
      </p:sp>
      <p:cxnSp>
        <p:nvCxnSpPr>
          <p:cNvPr id="3" name="Conector recto 2">
            <a:extLst>
              <a:ext uri="{FF2B5EF4-FFF2-40B4-BE49-F238E27FC236}">
                <a16:creationId xmlns:a16="http://schemas.microsoft.com/office/drawing/2014/main" id="{4F36B1AE-E5DD-360C-8B50-DC651510AD3A}"/>
              </a:ext>
            </a:extLst>
          </p:cNvPr>
          <p:cNvCxnSpPr>
            <a:cxnSpLocks/>
          </p:cNvCxnSpPr>
          <p:nvPr/>
        </p:nvCxnSpPr>
        <p:spPr>
          <a:xfrm>
            <a:off x="70887" y="1249340"/>
            <a:ext cx="8562108"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object 44">
            <a:extLst>
              <a:ext uri="{FF2B5EF4-FFF2-40B4-BE49-F238E27FC236}">
                <a16:creationId xmlns:a16="http://schemas.microsoft.com/office/drawing/2014/main" id="{B2F917A3-0DAA-3227-2BE0-3B00EE3E8226}"/>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A0AAAAAAAAAABQAAAAAAAAAA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R31w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T4G9Bf///wEAAAAAAAAAAAAAAAAAAAAAAAAAAAAAAAAAAAAAAAAAAAAAAAJ/f38A7uzhA8zMzADAwP8Af39/AAAAAAAAAAAAAAAAAAAAAAAAAAAAIQAAABgAAAAUAAAAICsAAGMkAADdQwAAvSYAABAAAAAmAAAACAAAAP//////////"/>
              </a:ext>
            </a:extLst>
          </p:cNvSpPr>
          <p:nvPr/>
        </p:nvSpPr>
        <p:spPr>
          <a:xfrm>
            <a:off x="775916" y="1250392"/>
            <a:ext cx="6490732" cy="382270"/>
          </a:xfrm>
          <a:prstGeom prst="rect">
            <a:avLst/>
          </a:prstGeom>
          <a:noFill/>
          <a:ln>
            <a:noFill/>
          </a:ln>
          <a:effectLst/>
        </p:spPr>
        <p:txBody>
          <a:bodyPr vert="horz" wrap="square" lIns="0" tIns="12700" rIns="0" bIns="0" numCol="1" spcCol="215900" anchor="t"/>
          <a:lstStyle/>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PA" sz="1200" b="1" i="0"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Base: </a:t>
            </a:r>
            <a:r>
              <a:rPr kumimoji="0" lang="es-PA" sz="1200" b="0" i="0"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Total entrevistados (n=700 por medición)</a:t>
            </a:r>
            <a:endParaRPr kumimoji="0" lang="es-pa" sz="1200" b="0" i="0"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endParaRPr>
          </a:p>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PA" sz="1200" b="0" i="0"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Datos en </a:t>
            </a:r>
            <a:r>
              <a:rPr kumimoji="0" lang="es-PA" sz="1200" b="1" i="0"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a:t>
            </a:r>
          </a:p>
        </p:txBody>
      </p:sp>
      <p:cxnSp>
        <p:nvCxnSpPr>
          <p:cNvPr id="11" name="Conector recto 10">
            <a:extLst>
              <a:ext uri="{FF2B5EF4-FFF2-40B4-BE49-F238E27FC236}">
                <a16:creationId xmlns:a16="http://schemas.microsoft.com/office/drawing/2014/main" id="{C130CEF1-9F90-916E-B657-4A1C424F00E1}"/>
              </a:ext>
            </a:extLst>
          </p:cNvPr>
          <p:cNvCxnSpPr>
            <a:cxnSpLocks/>
          </p:cNvCxnSpPr>
          <p:nvPr/>
        </p:nvCxnSpPr>
        <p:spPr>
          <a:xfrm>
            <a:off x="10340569" y="1967090"/>
            <a:ext cx="0" cy="383944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object 32">
            <a:extLst>
              <a:ext uri="{FF2B5EF4-FFF2-40B4-BE49-F238E27FC236}">
                <a16:creationId xmlns:a16="http://schemas.microsoft.com/office/drawing/2014/main" id="{83852706-B03D-C749-2A5F-79A9C533C3FD}"/>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A0AAAAAAAAAABQAAAAAAAAAA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T4G9Bf///wEAAAAAAAAAAAAAAAAAAAAAAAAAAAAAAAAAAAAAAAAAAAAAAAJ/f38A7uzhA8zMzADAwP8Af39/AAAAAAAAAAAAAAAAAAAAAAAAAAAAIQAAABgAAAAUAAAAJCYAAFImAACqSgAAiScAABAAAAAmAAAACAAAAP//////////"/>
              </a:ext>
            </a:extLst>
          </p:cNvSpPr>
          <p:nvPr/>
        </p:nvSpPr>
        <p:spPr>
          <a:xfrm>
            <a:off x="215429" y="6465727"/>
            <a:ext cx="6619817" cy="243519"/>
          </a:xfrm>
          <a:prstGeom prst="rect">
            <a:avLst/>
          </a:prstGeom>
          <a:noFill/>
          <a:ln>
            <a:noFill/>
          </a:ln>
          <a:effectLst/>
        </p:spPr>
        <p:txBody>
          <a:bodyPr vert="horz" wrap="square" lIns="0" tIns="12700" rIns="0" bIns="0" numCol="1" spcCol="215900" anchor="t"/>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pa" sz="1200" b="0" i="1" u="none" strike="noStrike" kern="1200" cap="none" spc="0" normalizeH="0" baseline="0" noProof="0" dirty="0">
                <a:ln>
                  <a:noFill/>
                </a:ln>
                <a:solidFill>
                  <a:prstClr val="white">
                    <a:lumMod val="75000"/>
                  </a:prstClr>
                </a:solidFill>
                <a:effectLst/>
                <a:uLnTx/>
                <a:uFillTx/>
                <a:latin typeface="Calibri Light" panose="020F0302020204030204"/>
                <a:ea typeface="Calibri" pitchFamily="2" charset="0"/>
                <a:cs typeface="+mn-cs"/>
              </a:rPr>
              <a:t>Viendo la situación actual, ¿qué tan probable es que usted tenga empleo en los próximo 6 meses?</a:t>
            </a:r>
          </a:p>
        </p:txBody>
      </p:sp>
      <p:pic>
        <p:nvPicPr>
          <p:cNvPr id="7" name="object 5">
            <a:extLst>
              <a:ext uri="{FF2B5EF4-FFF2-40B4-BE49-F238E27FC236}">
                <a16:creationId xmlns:a16="http://schemas.microsoft.com/office/drawing/2014/main" id="{25CF1BDB-0722-F7F0-B8BF-B87A557EF2EC}"/>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xmlns:lc="http://schemas.openxmlformats.org/drawingml/2006/lockedCanvas" val="SMDATA_17_gt9SYxMAAAAlAAAAEQAAAA0AAAAAkAAAAEgAAACQAAAAS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AcAAAA4AAAAAAAAAAAAAAAAAAAA////AAAAAAAAAAAAAAAAAO8OAAAxIwAA5QYAAAAAAABkAAAAZAAAAAAAAAAjAAAABAAAAGQAAAAXAAAAFAAAAAAAAAAAAAAA/38AAP9/AAAAAAAACQAAAAQAAAAB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E+BvQX///8BAAAAAAAAAAAAAAAAAAAAAAAAAAAAAAAAAAAAAAAAAAAAAAACf39/AO7s4QPMzMwAwMD/AH9/fwAAAAAAAAAAAAAAAAD///8AAAAAACEAAAAYAAAAFAAAACZ1AABxPQAABnoAAIlDAAAQAAAAJgAAAAgAAAD//////////w=="/>
              </a:ext>
            </a:extLst>
          </p:cNvPicPr>
          <p:nvPr/>
        </p:nvPicPr>
        <p:blipFill>
          <a:blip r:embed="rId2" cstate="email">
            <a:extLst>
              <a:ext uri="{28A0092B-C50C-407E-A947-70E740481C1C}">
                <a14:useLocalDpi xmlns:a14="http://schemas.microsoft.com/office/drawing/2010/main"/>
              </a:ext>
            </a:extLst>
          </a:blip>
          <a:srcRect/>
          <a:stretch>
            <a:fillRect/>
          </a:stretch>
        </p:blipFill>
        <p:spPr>
          <a:xfrm>
            <a:off x="11069776" y="172157"/>
            <a:ext cx="599608" cy="682470"/>
          </a:xfrm>
          <a:prstGeom prst="rect">
            <a:avLst/>
          </a:prstGeom>
          <a:noFill/>
          <a:ln>
            <a:noFill/>
          </a:ln>
          <a:effectLst/>
        </p:spPr>
      </p:pic>
      <p:graphicFrame>
        <p:nvGraphicFramePr>
          <p:cNvPr id="5" name="Gráfico 4">
            <a:extLst>
              <a:ext uri="{FF2B5EF4-FFF2-40B4-BE49-F238E27FC236}">
                <a16:creationId xmlns:a16="http://schemas.microsoft.com/office/drawing/2014/main" id="{5EC282CD-944C-53EA-E908-B8A09DFA54BD}"/>
              </a:ext>
            </a:extLst>
          </p:cNvPr>
          <p:cNvGraphicFramePr/>
          <p:nvPr/>
        </p:nvGraphicFramePr>
        <p:xfrm>
          <a:off x="0" y="1731099"/>
          <a:ext cx="12043064" cy="46361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320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8E45CAA-9B5F-ED08-498E-8E3E10C80A1C}"/>
              </a:ext>
            </a:extLst>
          </p:cNvPr>
          <p:cNvSpPr/>
          <p:nvPr/>
        </p:nvSpPr>
        <p:spPr>
          <a:xfrm>
            <a:off x="337621" y="1583424"/>
            <a:ext cx="6883401" cy="2079093"/>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6" name="Rectángulo 25">
            <a:extLst>
              <a:ext uri="{FF2B5EF4-FFF2-40B4-BE49-F238E27FC236}">
                <a16:creationId xmlns:a16="http://schemas.microsoft.com/office/drawing/2014/main" id="{62C772E0-C9CA-D223-ADBE-984BB115EB2C}"/>
              </a:ext>
            </a:extLst>
          </p:cNvPr>
          <p:cNvSpPr/>
          <p:nvPr/>
        </p:nvSpPr>
        <p:spPr>
          <a:xfrm>
            <a:off x="7426763" y="1517901"/>
            <a:ext cx="4557973" cy="4725482"/>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5" name="Rectángulo 24">
            <a:extLst>
              <a:ext uri="{FF2B5EF4-FFF2-40B4-BE49-F238E27FC236}">
                <a16:creationId xmlns:a16="http://schemas.microsoft.com/office/drawing/2014/main" id="{09B87EFC-BAB3-56B0-9A66-4F85976EFA6B}"/>
              </a:ext>
            </a:extLst>
          </p:cNvPr>
          <p:cNvSpPr/>
          <p:nvPr/>
        </p:nvSpPr>
        <p:spPr>
          <a:xfrm>
            <a:off x="335359" y="3813501"/>
            <a:ext cx="6885663" cy="2465622"/>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06326" y="112545"/>
            <a:ext cx="10969426" cy="592084"/>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2000" dirty="0">
                <a:solidFill>
                  <a:schemeClr val="accent1">
                    <a:lumMod val="75000"/>
                  </a:schemeClr>
                </a:solidFill>
                <a:latin typeface="Arial Black" panose="020B0A04020102020204" pitchFamily="34" charset="0"/>
              </a:rPr>
              <a:t>La tasa de inflación ha tendido a bajar durante el indicio de 2025</a:t>
            </a:r>
            <a:endParaRPr lang="es-MX" sz="2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MX" sz="1200" dirty="0">
                <a:latin typeface="Arial" panose="020B0604020202020204" pitchFamily="34" charset="0"/>
                <a:cs typeface="Arial" panose="020B0604020202020204" pitchFamily="34" charset="0"/>
              </a:rPr>
              <a:t>La inflación en enero de 2025 fue levemente negativa, lo que significa que el nivel general de precios ha parado de crecer y ahora decrece. Sin embargo, la inflación en alimentos fue de </a:t>
            </a:r>
            <a:r>
              <a:rPr lang="es-PA" sz="1200" dirty="0">
                <a:latin typeface="Arial" panose="020B0604020202020204" pitchFamily="34" charset="0"/>
                <a:cs typeface="Arial" panose="020B0604020202020204" pitchFamily="34" charset="0"/>
              </a:rPr>
              <a:t>2%, lo cual implica que estos no han cesado de crecer. </a:t>
            </a:r>
            <a:endParaRPr lang="es-MX" sz="1200" dirty="0">
              <a:latin typeface="Arial" panose="020B0604020202020204" pitchFamily="34" charset="0"/>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75752" y="24128"/>
            <a:ext cx="1116248" cy="556149"/>
          </a:xfrm>
          <a:prstGeom prst="rect">
            <a:avLst/>
          </a:prstGeom>
        </p:spPr>
      </p:pic>
      <p:sp>
        <p:nvSpPr>
          <p:cNvPr id="15" name="CuadroTexto 14">
            <a:extLst>
              <a:ext uri="{FF2B5EF4-FFF2-40B4-BE49-F238E27FC236}">
                <a16:creationId xmlns:a16="http://schemas.microsoft.com/office/drawing/2014/main" id="{D1D11E2A-BB4A-4BF5-A5B6-1F13AD3CC59A}"/>
              </a:ext>
            </a:extLst>
          </p:cNvPr>
          <p:cNvSpPr txBox="1"/>
          <p:nvPr/>
        </p:nvSpPr>
        <p:spPr>
          <a:xfrm>
            <a:off x="335359" y="6279123"/>
            <a:ext cx="104689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effectLst/>
                <a:uLnTx/>
                <a:uFillTx/>
                <a:latin typeface="Calibri"/>
                <a:ea typeface="+mn-ea"/>
                <a:cs typeface="+mn-cs"/>
              </a:rPr>
              <a:t>Fuente: Con base en información del INEC (2024). Índice de Precios. Obtenido de https://inec.gob.pa/avance/Default2.aspx?ID_CATEGORIA=2&amp;ID_CIFRAS=10&amp;ID_IDIOMA=1</a:t>
            </a:r>
          </a:p>
        </p:txBody>
      </p:sp>
      <p:sp>
        <p:nvSpPr>
          <p:cNvPr id="19" name="CuadroTexto 12">
            <a:extLst>
              <a:ext uri="{FF2B5EF4-FFF2-40B4-BE49-F238E27FC236}">
                <a16:creationId xmlns:a16="http://schemas.microsoft.com/office/drawing/2014/main" id="{585030EF-72EC-41B0-BE53-1A8F4C8A8F3D}"/>
              </a:ext>
            </a:extLst>
          </p:cNvPr>
          <p:cNvSpPr txBox="1"/>
          <p:nvPr/>
        </p:nvSpPr>
        <p:spPr>
          <a:xfrm>
            <a:off x="789471" y="1555553"/>
            <a:ext cx="5646076" cy="30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Tasa de inflación, 2019-2025, (%)</a:t>
            </a:r>
            <a:endParaRPr lang="es-PA" sz="1400" u="none" dirty="0">
              <a:solidFill>
                <a:schemeClr val="tx1"/>
              </a:solidFill>
              <a:latin typeface="Franklin Gothic Demi Cond" panose="020B0706030402020204" pitchFamily="34" charset="0"/>
            </a:endParaRPr>
          </a:p>
        </p:txBody>
      </p:sp>
      <p:sp>
        <p:nvSpPr>
          <p:cNvPr id="21" name="CuadroTexto 18">
            <a:extLst>
              <a:ext uri="{FF2B5EF4-FFF2-40B4-BE49-F238E27FC236}">
                <a16:creationId xmlns:a16="http://schemas.microsoft.com/office/drawing/2014/main" id="{4D144AAD-01EA-4FE4-8E65-336FB6AE0DF0}"/>
              </a:ext>
            </a:extLst>
          </p:cNvPr>
          <p:cNvSpPr txBox="1"/>
          <p:nvPr/>
        </p:nvSpPr>
        <p:spPr>
          <a:xfrm>
            <a:off x="474639" y="3846706"/>
            <a:ext cx="6630499" cy="3091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Inflación subyacente vs alimentos y transporte, </a:t>
            </a:r>
            <a:r>
              <a:rPr lang="es-PA" sz="1400" dirty="0">
                <a:solidFill>
                  <a:schemeClr val="tx1"/>
                </a:solidFill>
                <a:latin typeface="Franklin Gothic Demi Cond" panose="020B0706030402020204" pitchFamily="34" charset="0"/>
              </a:rPr>
              <a:t>enero-mayo </a:t>
            </a:r>
            <a:r>
              <a:rPr lang="es-PA" sz="1400" u="none" baseline="0" dirty="0">
                <a:solidFill>
                  <a:schemeClr val="tx1"/>
                </a:solidFill>
                <a:latin typeface="Franklin Gothic Demi Cond" panose="020B0706030402020204" pitchFamily="34" charset="0"/>
              </a:rPr>
              <a:t>de 2025</a:t>
            </a:r>
            <a:endParaRPr lang="es-PA" sz="1400" u="none" dirty="0">
              <a:solidFill>
                <a:schemeClr val="tx1"/>
              </a:solidFill>
              <a:latin typeface="Franklin Gothic Demi Cond" panose="020B0706030402020204" pitchFamily="34" charset="0"/>
            </a:endParaRPr>
          </a:p>
        </p:txBody>
      </p:sp>
      <p:sp>
        <p:nvSpPr>
          <p:cNvPr id="22" name="CuadroTexto 5">
            <a:extLst>
              <a:ext uri="{FF2B5EF4-FFF2-40B4-BE49-F238E27FC236}">
                <a16:creationId xmlns:a16="http://schemas.microsoft.com/office/drawing/2014/main" id="{57FC77A7-91F5-4B76-A75F-64A5AE4C111E}"/>
              </a:ext>
            </a:extLst>
          </p:cNvPr>
          <p:cNvSpPr txBox="1"/>
          <p:nvPr/>
        </p:nvSpPr>
        <p:spPr>
          <a:xfrm>
            <a:off x="7364869" y="1507758"/>
            <a:ext cx="4635619" cy="30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Tasa de inflación según categoría, ene</a:t>
            </a:r>
            <a:r>
              <a:rPr lang="es-PA" sz="1400" dirty="0">
                <a:solidFill>
                  <a:schemeClr val="tx1"/>
                </a:solidFill>
                <a:latin typeface="Franklin Gothic Demi Cond" panose="020B0706030402020204" pitchFamily="34" charset="0"/>
              </a:rPr>
              <a:t>ro-mayo </a:t>
            </a:r>
            <a:r>
              <a:rPr lang="es-PA" sz="1400" u="none" baseline="0" dirty="0">
                <a:solidFill>
                  <a:schemeClr val="tx1"/>
                </a:solidFill>
                <a:latin typeface="Franklin Gothic Demi Cond" panose="020B0706030402020204" pitchFamily="34" charset="0"/>
              </a:rPr>
              <a:t>de 2025, (%)</a:t>
            </a:r>
            <a:endParaRPr lang="es-PA" sz="1400" u="none" dirty="0">
              <a:solidFill>
                <a:schemeClr val="tx1"/>
              </a:solidFill>
              <a:latin typeface="Franklin Gothic Demi Cond" panose="020B0706030402020204" pitchFamily="34" charset="0"/>
            </a:endParaRPr>
          </a:p>
        </p:txBody>
      </p:sp>
      <p:graphicFrame>
        <p:nvGraphicFramePr>
          <p:cNvPr id="10" name="Gráfico 9">
            <a:extLst>
              <a:ext uri="{FF2B5EF4-FFF2-40B4-BE49-F238E27FC236}">
                <a16:creationId xmlns:a16="http://schemas.microsoft.com/office/drawing/2014/main" id="{C4A37317-58F3-406C-AD73-09C323DE1D72}"/>
              </a:ext>
            </a:extLst>
          </p:cNvPr>
          <p:cNvGraphicFramePr>
            <a:graphicFrameLocks/>
          </p:cNvGraphicFramePr>
          <p:nvPr>
            <p:extLst>
              <p:ext uri="{D42A27DB-BD31-4B8C-83A1-F6EECF244321}">
                <p14:modId xmlns:p14="http://schemas.microsoft.com/office/powerpoint/2010/main" val="1000646638"/>
              </p:ext>
            </p:extLst>
          </p:nvPr>
        </p:nvGraphicFramePr>
        <p:xfrm>
          <a:off x="7525483" y="1850697"/>
          <a:ext cx="4328895" cy="42919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áfico 2">
            <a:extLst>
              <a:ext uri="{FF2B5EF4-FFF2-40B4-BE49-F238E27FC236}">
                <a16:creationId xmlns:a16="http://schemas.microsoft.com/office/drawing/2014/main" id="{697A851C-6641-C72F-3E7B-AEE41FF8F5CB}"/>
              </a:ext>
            </a:extLst>
          </p:cNvPr>
          <p:cNvGraphicFramePr>
            <a:graphicFrameLocks/>
          </p:cNvGraphicFramePr>
          <p:nvPr>
            <p:extLst>
              <p:ext uri="{D42A27DB-BD31-4B8C-83A1-F6EECF244321}">
                <p14:modId xmlns:p14="http://schemas.microsoft.com/office/powerpoint/2010/main" val="619556216"/>
              </p:ext>
            </p:extLst>
          </p:nvPr>
        </p:nvGraphicFramePr>
        <p:xfrm>
          <a:off x="474639" y="4166007"/>
          <a:ext cx="6630499" cy="20097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a:extLst>
              <a:ext uri="{FF2B5EF4-FFF2-40B4-BE49-F238E27FC236}">
                <a16:creationId xmlns:a16="http://schemas.microsoft.com/office/drawing/2014/main" id="{F92DA2FB-0AA0-43BD-B936-9FC66FAFC42F}"/>
              </a:ext>
            </a:extLst>
          </p:cNvPr>
          <p:cNvGraphicFramePr>
            <a:graphicFrameLocks/>
          </p:cNvGraphicFramePr>
          <p:nvPr>
            <p:extLst>
              <p:ext uri="{D42A27DB-BD31-4B8C-83A1-F6EECF244321}">
                <p14:modId xmlns:p14="http://schemas.microsoft.com/office/powerpoint/2010/main" val="760251360"/>
              </p:ext>
            </p:extLst>
          </p:nvPr>
        </p:nvGraphicFramePr>
        <p:xfrm>
          <a:off x="474639" y="1862753"/>
          <a:ext cx="6630499" cy="1704528"/>
        </p:xfrm>
        <a:graphic>
          <a:graphicData uri="http://schemas.openxmlformats.org/drawingml/2006/chart">
            <c:chart xmlns:c="http://schemas.openxmlformats.org/drawingml/2006/chart" xmlns:r="http://schemas.openxmlformats.org/officeDocument/2006/relationships" r:id="rId6"/>
          </a:graphicData>
        </a:graphic>
      </p:graphicFrame>
      <p:pic>
        <p:nvPicPr>
          <p:cNvPr id="14" name="Imagen 13">
            <a:extLst>
              <a:ext uri="{FF2B5EF4-FFF2-40B4-BE49-F238E27FC236}">
                <a16:creationId xmlns:a16="http://schemas.microsoft.com/office/drawing/2014/main" id="{BBD8EB31-780A-77C4-7BE1-127C61670EB0}"/>
              </a:ext>
            </a:extLst>
          </p:cNvPr>
          <p:cNvPicPr>
            <a:picLocks noChangeAspect="1"/>
          </p:cNvPicPr>
          <p:nvPr/>
        </p:nvPicPr>
        <p:blipFill>
          <a:blip r:embed="rId7"/>
          <a:stretch>
            <a:fillRect/>
          </a:stretch>
        </p:blipFill>
        <p:spPr>
          <a:xfrm>
            <a:off x="1813849" y="803702"/>
            <a:ext cx="7554379" cy="628738"/>
          </a:xfrm>
          <a:prstGeom prst="rect">
            <a:avLst/>
          </a:prstGeom>
        </p:spPr>
      </p:pic>
    </p:spTree>
    <p:extLst>
      <p:ext uri="{BB962C8B-B14F-4D97-AF65-F5344CB8AC3E}">
        <p14:creationId xmlns:p14="http://schemas.microsoft.com/office/powerpoint/2010/main" val="3395976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D6569912-369B-0DDB-8AE7-A6FD64E60BF4}"/>
              </a:ext>
            </a:extLst>
          </p:cNvPr>
          <p:cNvSpPr/>
          <p:nvPr/>
        </p:nvSpPr>
        <p:spPr>
          <a:xfrm>
            <a:off x="172658" y="4041508"/>
            <a:ext cx="6933796" cy="2114179"/>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30" name="Rectángulo 29">
            <a:extLst>
              <a:ext uri="{FF2B5EF4-FFF2-40B4-BE49-F238E27FC236}">
                <a16:creationId xmlns:a16="http://schemas.microsoft.com/office/drawing/2014/main" id="{EBA82EB9-BE1A-6EF2-228B-8D973D40ADD6}"/>
              </a:ext>
            </a:extLst>
          </p:cNvPr>
          <p:cNvSpPr/>
          <p:nvPr/>
        </p:nvSpPr>
        <p:spPr>
          <a:xfrm>
            <a:off x="7301122" y="1533181"/>
            <a:ext cx="4680197" cy="485563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91304" y="155236"/>
            <a:ext cx="10832972" cy="110623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1800" b="1" dirty="0">
                <a:solidFill>
                  <a:schemeClr val="accent1">
                    <a:lumMod val="75000"/>
                  </a:schemeClr>
                </a:solidFill>
                <a:latin typeface="Arial Black" panose="020B0A04020102020204" pitchFamily="34" charset="0"/>
                <a:cs typeface="Arial" panose="020B0604020202020204" pitchFamily="34" charset="0"/>
              </a:rPr>
              <a:t>Desde 2021 los precios no han parado de aumentar</a:t>
            </a:r>
            <a:br>
              <a:rPr lang="es-PA" sz="1200" b="1" dirty="0">
                <a:latin typeface="Arial" panose="020B0604020202020204" pitchFamily="34" charset="0"/>
                <a:cs typeface="Arial" panose="020B0604020202020204" pitchFamily="34" charset="0"/>
              </a:rPr>
            </a:br>
            <a:r>
              <a:rPr lang="es-PA" sz="1400" dirty="0">
                <a:latin typeface="Arial" panose="020B0604020202020204" pitchFamily="34" charset="0"/>
                <a:cs typeface="Arial" panose="020B0604020202020204" pitchFamily="34" charset="0"/>
              </a:rPr>
              <a:t>Los precios disminuyeron en los primeros cinco meses de 2025 luego de haber estado aumentando desde 2021. No obstante, los precios 5.2% más altos con respecto a 2019.</a:t>
            </a:r>
            <a:endParaRPr kumimoji="0" lang="es-PA" sz="14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24276" y="80221"/>
            <a:ext cx="1116248" cy="618954"/>
          </a:xfrm>
          <a:prstGeom prst="rect">
            <a:avLst/>
          </a:prstGeom>
        </p:spPr>
      </p:pic>
      <p:sp>
        <p:nvSpPr>
          <p:cNvPr id="18" name="CuadroTexto 15">
            <a:extLst>
              <a:ext uri="{FF2B5EF4-FFF2-40B4-BE49-F238E27FC236}">
                <a16:creationId xmlns:a16="http://schemas.microsoft.com/office/drawing/2014/main" id="{F326A01A-5EE4-4954-9E19-0647103F6A89}"/>
              </a:ext>
            </a:extLst>
          </p:cNvPr>
          <p:cNvSpPr txBox="1"/>
          <p:nvPr/>
        </p:nvSpPr>
        <p:spPr>
          <a:xfrm>
            <a:off x="7579483" y="1228687"/>
            <a:ext cx="3645464"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dirty="0">
                <a:solidFill>
                  <a:schemeClr val="tx1"/>
                </a:solidFill>
                <a:latin typeface="Franklin Gothic Demi Cond" panose="020B0706030402020204" pitchFamily="34" charset="0"/>
              </a:rPr>
              <a:t>Índice de Precios al Consumidor según grupo</a:t>
            </a:r>
            <a:endParaRPr lang="es-PA" sz="1400" u="none" dirty="0">
              <a:solidFill>
                <a:schemeClr val="tx1"/>
              </a:solidFill>
              <a:latin typeface="Franklin Gothic Demi Cond" panose="020B0706030402020204" pitchFamily="34" charset="0"/>
            </a:endParaRPr>
          </a:p>
        </p:txBody>
      </p:sp>
      <p:sp>
        <p:nvSpPr>
          <p:cNvPr id="19" name="CuadroTexto 12">
            <a:extLst>
              <a:ext uri="{FF2B5EF4-FFF2-40B4-BE49-F238E27FC236}">
                <a16:creationId xmlns:a16="http://schemas.microsoft.com/office/drawing/2014/main" id="{68372D79-1201-480C-9A66-C175696CE1A6}"/>
              </a:ext>
            </a:extLst>
          </p:cNvPr>
          <p:cNvSpPr txBox="1"/>
          <p:nvPr/>
        </p:nvSpPr>
        <p:spPr>
          <a:xfrm>
            <a:off x="-133134" y="1251309"/>
            <a:ext cx="7517948" cy="3078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Índice de Precios al Consumidor según grupo</a:t>
            </a:r>
            <a:endParaRPr lang="es-PA" sz="1400" u="none" dirty="0">
              <a:solidFill>
                <a:schemeClr val="tx1"/>
              </a:solidFill>
              <a:latin typeface="Franklin Gothic Demi Cond" panose="020B0706030402020204" pitchFamily="34" charset="0"/>
            </a:endParaRPr>
          </a:p>
        </p:txBody>
      </p:sp>
      <p:sp>
        <p:nvSpPr>
          <p:cNvPr id="21" name="CuadroTexto 12">
            <a:extLst>
              <a:ext uri="{FF2B5EF4-FFF2-40B4-BE49-F238E27FC236}">
                <a16:creationId xmlns:a16="http://schemas.microsoft.com/office/drawing/2014/main" id="{C84A9548-7F01-4541-B955-9787944F5998}"/>
              </a:ext>
            </a:extLst>
          </p:cNvPr>
          <p:cNvSpPr txBox="1"/>
          <p:nvPr/>
        </p:nvSpPr>
        <p:spPr>
          <a:xfrm>
            <a:off x="228383" y="3768768"/>
            <a:ext cx="6822345" cy="2498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Índice de Precios al Consumidor total</a:t>
            </a:r>
            <a:endParaRPr lang="es-PA" sz="1400" u="none" dirty="0">
              <a:solidFill>
                <a:schemeClr val="tx1"/>
              </a:solidFill>
              <a:latin typeface="Franklin Gothic Demi Cond" panose="020B0706030402020204" pitchFamily="34" charset="0"/>
            </a:endParaRPr>
          </a:p>
        </p:txBody>
      </p:sp>
      <p:sp>
        <p:nvSpPr>
          <p:cNvPr id="11" name="CuadroTexto 10">
            <a:extLst>
              <a:ext uri="{FF2B5EF4-FFF2-40B4-BE49-F238E27FC236}">
                <a16:creationId xmlns:a16="http://schemas.microsoft.com/office/drawing/2014/main" id="{E0E8FFF2-77B0-FF02-431E-134AA8680B60}"/>
              </a:ext>
            </a:extLst>
          </p:cNvPr>
          <p:cNvSpPr txBox="1"/>
          <p:nvPr/>
        </p:nvSpPr>
        <p:spPr>
          <a:xfrm>
            <a:off x="191304" y="6178583"/>
            <a:ext cx="10531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effectLst/>
                <a:uLnTx/>
                <a:uFillTx/>
                <a:latin typeface="Calibri"/>
                <a:ea typeface="+mn-ea"/>
                <a:cs typeface="+mn-cs"/>
              </a:rPr>
              <a:t>Fuente: Con base en información del INEC (mar. 15, 2023). Instituto Nacional de Estadística y Censo - Panamá. Obtenido de https://www.inec.gob.pa/avance/Default.aspx?ID_CATEGORIA=1&amp;ID_IDIOMA=1</a:t>
            </a:r>
          </a:p>
        </p:txBody>
      </p:sp>
      <p:graphicFrame>
        <p:nvGraphicFramePr>
          <p:cNvPr id="13" name="Gráfico 12">
            <a:extLst>
              <a:ext uri="{FF2B5EF4-FFF2-40B4-BE49-F238E27FC236}">
                <a16:creationId xmlns:a16="http://schemas.microsoft.com/office/drawing/2014/main" id="{BD1B8E1A-E1B2-466E-A5C0-473E8A6C209C}"/>
              </a:ext>
            </a:extLst>
          </p:cNvPr>
          <p:cNvGraphicFramePr>
            <a:graphicFrameLocks/>
          </p:cNvGraphicFramePr>
          <p:nvPr>
            <p:extLst>
              <p:ext uri="{D42A27DB-BD31-4B8C-83A1-F6EECF244321}">
                <p14:modId xmlns:p14="http://schemas.microsoft.com/office/powerpoint/2010/main" val="3382228679"/>
              </p:ext>
            </p:extLst>
          </p:nvPr>
        </p:nvGraphicFramePr>
        <p:xfrm>
          <a:off x="316675" y="4102684"/>
          <a:ext cx="6734053" cy="20039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áfico 2">
            <a:extLst>
              <a:ext uri="{FF2B5EF4-FFF2-40B4-BE49-F238E27FC236}">
                <a16:creationId xmlns:a16="http://schemas.microsoft.com/office/drawing/2014/main" id="{415689AB-FF7F-A7A3-54D8-4869EDD0AB37}"/>
              </a:ext>
            </a:extLst>
          </p:cNvPr>
          <p:cNvGraphicFramePr>
            <a:graphicFrameLocks/>
          </p:cNvGraphicFramePr>
          <p:nvPr>
            <p:extLst>
              <p:ext uri="{D42A27DB-BD31-4B8C-83A1-F6EECF244321}">
                <p14:modId xmlns:p14="http://schemas.microsoft.com/office/powerpoint/2010/main" val="598103987"/>
              </p:ext>
            </p:extLst>
          </p:nvPr>
        </p:nvGraphicFramePr>
        <p:xfrm>
          <a:off x="7356848" y="1594639"/>
          <a:ext cx="4518477" cy="4738815"/>
        </p:xfrm>
        <a:graphic>
          <a:graphicData uri="http://schemas.openxmlformats.org/drawingml/2006/chart">
            <c:chart xmlns:c="http://schemas.openxmlformats.org/drawingml/2006/chart" xmlns:r="http://schemas.openxmlformats.org/officeDocument/2006/relationships" r:id="rId5"/>
          </a:graphicData>
        </a:graphic>
      </p:graphicFrame>
      <p:pic>
        <p:nvPicPr>
          <p:cNvPr id="10" name="Imagen 9">
            <a:extLst>
              <a:ext uri="{FF2B5EF4-FFF2-40B4-BE49-F238E27FC236}">
                <a16:creationId xmlns:a16="http://schemas.microsoft.com/office/drawing/2014/main" id="{9D57DB38-82FF-668E-9B80-C8EEBD5F2713}"/>
              </a:ext>
            </a:extLst>
          </p:cNvPr>
          <p:cNvPicPr>
            <a:picLocks noChangeAspect="1"/>
          </p:cNvPicPr>
          <p:nvPr/>
        </p:nvPicPr>
        <p:blipFill>
          <a:blip r:embed="rId6"/>
          <a:stretch>
            <a:fillRect/>
          </a:stretch>
        </p:blipFill>
        <p:spPr>
          <a:xfrm>
            <a:off x="122007" y="1522370"/>
            <a:ext cx="6928722" cy="2246398"/>
          </a:xfrm>
          <a:prstGeom prst="rect">
            <a:avLst/>
          </a:prstGeom>
        </p:spPr>
      </p:pic>
    </p:spTree>
    <p:extLst>
      <p:ext uri="{BB962C8B-B14F-4D97-AF65-F5344CB8AC3E}">
        <p14:creationId xmlns:p14="http://schemas.microsoft.com/office/powerpoint/2010/main" val="12004128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DF2148-34CB-24D7-0A5E-CFCA0A7051CC}"/>
              </a:ext>
            </a:extLst>
          </p:cNvPr>
          <p:cNvSpPr>
            <a:spLocks noGrp="1"/>
          </p:cNvSpPr>
          <p:nvPr>
            <p:ph type="title"/>
          </p:nvPr>
        </p:nvSpPr>
        <p:spPr>
          <a:xfrm>
            <a:off x="-1762" y="141545"/>
            <a:ext cx="7881886" cy="476798"/>
          </a:xfrm>
        </p:spPr>
        <p:txBody>
          <a:bodyPr anchor="ctr">
            <a:noAutofit/>
          </a:bodyPr>
          <a:lstStyle/>
          <a:p>
            <a:pPr algn="ctr"/>
            <a:r>
              <a:rPr lang="es-PA" sz="2400" dirty="0">
                <a:solidFill>
                  <a:schemeClr val="tx2">
                    <a:lumMod val="60000"/>
                    <a:lumOff val="40000"/>
                  </a:schemeClr>
                </a:solidFill>
                <a:latin typeface="Arial Black" panose="020B0A04020102020204" pitchFamily="34" charset="0"/>
              </a:rPr>
              <a:t>Dificultad para cumplir con el déficit en 2025</a:t>
            </a:r>
          </a:p>
        </p:txBody>
      </p:sp>
      <p:sp>
        <p:nvSpPr>
          <p:cNvPr id="3" name="Marcador de contenido 2">
            <a:extLst>
              <a:ext uri="{FF2B5EF4-FFF2-40B4-BE49-F238E27FC236}">
                <a16:creationId xmlns:a16="http://schemas.microsoft.com/office/drawing/2014/main" id="{0CD0E1A6-2D96-8092-5C41-2DAE5AEC8248}"/>
              </a:ext>
            </a:extLst>
          </p:cNvPr>
          <p:cNvSpPr>
            <a:spLocks noGrp="1"/>
          </p:cNvSpPr>
          <p:nvPr>
            <p:ph sz="half" idx="1"/>
          </p:nvPr>
        </p:nvSpPr>
        <p:spPr>
          <a:xfrm>
            <a:off x="201733" y="648769"/>
            <a:ext cx="7238281" cy="5158763"/>
          </a:xfrm>
        </p:spPr>
        <p:txBody>
          <a:bodyPr>
            <a:noAutofit/>
          </a:bodyPr>
          <a:lstStyle/>
          <a:p>
            <a:pPr algn="l">
              <a:buFont typeface="Arial" panose="020B0604020202020204" pitchFamily="34" charset="0"/>
              <a:buChar char="•"/>
            </a:pPr>
            <a:r>
              <a:rPr lang="es-PA" sz="2200" dirty="0">
                <a:solidFill>
                  <a:srgbClr val="374151"/>
                </a:solidFill>
                <a:latin typeface="Söhne"/>
              </a:rPr>
              <a:t>El déficit del SPNF permitido para 2025 es de 4% del PIB, pero al primer trimestre fue de 1.56% (B/.1,441 millones), de modo que a ese ritmo dicho déficit podría exceder el 4%.</a:t>
            </a:r>
          </a:p>
          <a:p>
            <a:pPr algn="l">
              <a:buFont typeface="Arial" panose="020B0604020202020204" pitchFamily="34" charset="0"/>
              <a:buChar char="•"/>
            </a:pPr>
            <a:r>
              <a:rPr lang="es-PA" sz="2200" dirty="0">
                <a:solidFill>
                  <a:srgbClr val="374151"/>
                </a:solidFill>
                <a:latin typeface="Söhne"/>
              </a:rPr>
              <a:t>Se requiere que los gastos del SPNF crezcan a un ritmo menor que los ingresos, pero el gasto creció 10.8% en el primer trimestre de 2025, mientras que los ingresos crecieron 9.4%. Está pesando mucho un incremento del 20.5% del servicio de intereses de la deuda pública, luego de un déficit bastante grande el año pasado (7.35% del PIB).</a:t>
            </a:r>
          </a:p>
          <a:p>
            <a:pPr algn="l">
              <a:buFont typeface="Arial" panose="020B0604020202020204" pitchFamily="34" charset="0"/>
              <a:buChar char="•"/>
            </a:pPr>
            <a:r>
              <a:rPr lang="es-PA" sz="2200" dirty="0">
                <a:solidFill>
                  <a:srgbClr val="374151"/>
                </a:solidFill>
                <a:latin typeface="Söhne"/>
              </a:rPr>
              <a:t>La critica situación a obligado al Gobierno a anunciar una contención del gasto público por un monto de B/.1,900 millones para el último semestre del año, afectando considerablemente el gasto de capital con una reducción de B/.1,473.5 millones (Resolución 57-25 del Consejo de Gabinete) .</a:t>
            </a:r>
          </a:p>
          <a:p>
            <a:pPr algn="l">
              <a:buFont typeface="Arial" panose="020B0604020202020204" pitchFamily="34" charset="0"/>
              <a:buChar char="•"/>
            </a:pPr>
            <a:endParaRPr lang="es-PA" sz="2200" dirty="0">
              <a:solidFill>
                <a:srgbClr val="374151"/>
              </a:solidFill>
              <a:latin typeface="Söhne"/>
            </a:endParaRPr>
          </a:p>
        </p:txBody>
      </p:sp>
      <p:sp>
        <p:nvSpPr>
          <p:cNvPr id="4" name="Marcador de número de diapositiva 3">
            <a:extLst>
              <a:ext uri="{FF2B5EF4-FFF2-40B4-BE49-F238E27FC236}">
                <a16:creationId xmlns:a16="http://schemas.microsoft.com/office/drawing/2014/main" id="{19FA92F6-312C-263A-5A60-547326CCB82B}"/>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6072E7D6-F582-42A1-A5CC-43482DB96043}" type="slidenum">
              <a:rPr lang="es-PA" smtClean="0"/>
              <a:pPr>
                <a:spcAft>
                  <a:spcPts val="600"/>
                </a:spcAft>
              </a:pPr>
              <a:t>13</a:t>
            </a:fld>
            <a:endParaRPr lang="es-PA"/>
          </a:p>
        </p:txBody>
      </p:sp>
      <p:grpSp>
        <p:nvGrpSpPr>
          <p:cNvPr id="8" name="13 Grupo">
            <a:extLst>
              <a:ext uri="{FF2B5EF4-FFF2-40B4-BE49-F238E27FC236}">
                <a16:creationId xmlns:a16="http://schemas.microsoft.com/office/drawing/2014/main" id="{0D77A638-5966-5DC1-0FF2-B899B65525FB}"/>
              </a:ext>
            </a:extLst>
          </p:cNvPr>
          <p:cNvGrpSpPr/>
          <p:nvPr/>
        </p:nvGrpSpPr>
        <p:grpSpPr>
          <a:xfrm>
            <a:off x="-1762" y="6525344"/>
            <a:ext cx="12193762" cy="332656"/>
            <a:chOff x="0" y="7457800"/>
            <a:chExt cx="10058400" cy="314600"/>
          </a:xfrm>
        </p:grpSpPr>
        <p:sp>
          <p:nvSpPr>
            <p:cNvPr id="9" name="3 Rectángulo">
              <a:extLst>
                <a:ext uri="{FF2B5EF4-FFF2-40B4-BE49-F238E27FC236}">
                  <a16:creationId xmlns:a16="http://schemas.microsoft.com/office/drawing/2014/main" id="{6FAAA79C-B53B-2C27-AE23-8BAC260A6F06}"/>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11" name="10 Rectángulo">
              <a:extLst>
                <a:ext uri="{FF2B5EF4-FFF2-40B4-BE49-F238E27FC236}">
                  <a16:creationId xmlns:a16="http://schemas.microsoft.com/office/drawing/2014/main" id="{21045B0C-F367-4A11-D6A5-728387784BE1}"/>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Rectángulo 4">
            <a:extLst>
              <a:ext uri="{FF2B5EF4-FFF2-40B4-BE49-F238E27FC236}">
                <a16:creationId xmlns:a16="http://schemas.microsoft.com/office/drawing/2014/main" id="{5EF21FDC-109C-A7D6-E899-25EF5C51879C}"/>
              </a:ext>
            </a:extLst>
          </p:cNvPr>
          <p:cNvSpPr/>
          <p:nvPr/>
        </p:nvSpPr>
        <p:spPr>
          <a:xfrm>
            <a:off x="7563473" y="2482980"/>
            <a:ext cx="4419980" cy="172927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dirty="0"/>
          </a:p>
        </p:txBody>
      </p:sp>
      <p:sp>
        <p:nvSpPr>
          <p:cNvPr id="6" name="Rectángulo 5">
            <a:extLst>
              <a:ext uri="{FF2B5EF4-FFF2-40B4-BE49-F238E27FC236}">
                <a16:creationId xmlns:a16="http://schemas.microsoft.com/office/drawing/2014/main" id="{0704E004-BE3B-3E90-E920-DA42C41D384D}"/>
              </a:ext>
            </a:extLst>
          </p:cNvPr>
          <p:cNvSpPr/>
          <p:nvPr/>
        </p:nvSpPr>
        <p:spPr>
          <a:xfrm>
            <a:off x="7563473" y="510821"/>
            <a:ext cx="4419980" cy="1674675"/>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7" name="CuadroTexto 15">
            <a:extLst>
              <a:ext uri="{FF2B5EF4-FFF2-40B4-BE49-F238E27FC236}">
                <a16:creationId xmlns:a16="http://schemas.microsoft.com/office/drawing/2014/main" id="{27F8C6A2-4D5C-D020-FD4F-97072B8E3A08}"/>
              </a:ext>
            </a:extLst>
          </p:cNvPr>
          <p:cNvSpPr txBox="1"/>
          <p:nvPr/>
        </p:nvSpPr>
        <p:spPr>
          <a:xfrm>
            <a:off x="8108829" y="67776"/>
            <a:ext cx="3751167"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MX" sz="1400" u="none" dirty="0">
                <a:solidFill>
                  <a:schemeClr val="tx1"/>
                </a:solidFill>
                <a:latin typeface="Franklin Gothic Demi Cond" panose="020B0706030402020204" pitchFamily="34" charset="0"/>
              </a:rPr>
              <a:t>Deuda Pública</a:t>
            </a:r>
            <a:r>
              <a:rPr lang="es-MX" sz="1400" dirty="0">
                <a:solidFill>
                  <a:schemeClr val="tx1"/>
                </a:solidFill>
                <a:latin typeface="Franklin Gothic Demi Cond" panose="020B0706030402020204" pitchFamily="34" charset="0"/>
              </a:rPr>
              <a:t>, millones de dólares</a:t>
            </a:r>
            <a:endParaRPr lang="es-PA" sz="1400" u="none" dirty="0">
              <a:solidFill>
                <a:schemeClr val="tx1"/>
              </a:solidFill>
              <a:latin typeface="Franklin Gothic Demi Cond" panose="020B0706030402020204" pitchFamily="34" charset="0"/>
            </a:endParaRPr>
          </a:p>
        </p:txBody>
      </p:sp>
      <p:sp>
        <p:nvSpPr>
          <p:cNvPr id="10" name="CuadroTexto 15">
            <a:extLst>
              <a:ext uri="{FF2B5EF4-FFF2-40B4-BE49-F238E27FC236}">
                <a16:creationId xmlns:a16="http://schemas.microsoft.com/office/drawing/2014/main" id="{C37123F4-9981-A9FD-87F9-8AF64B58F794}"/>
              </a:ext>
            </a:extLst>
          </p:cNvPr>
          <p:cNvSpPr txBox="1"/>
          <p:nvPr/>
        </p:nvSpPr>
        <p:spPr>
          <a:xfrm>
            <a:off x="8088439" y="2188744"/>
            <a:ext cx="3751167"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MX" sz="1400" u="none" dirty="0">
                <a:solidFill>
                  <a:schemeClr val="tx1"/>
                </a:solidFill>
                <a:latin typeface="Franklin Gothic Demi Cond" panose="020B0706030402020204" pitchFamily="34" charset="0"/>
              </a:rPr>
              <a:t>Deuda Pública</a:t>
            </a:r>
            <a:r>
              <a:rPr lang="es-MX" sz="1400" dirty="0">
                <a:solidFill>
                  <a:schemeClr val="tx1"/>
                </a:solidFill>
                <a:latin typeface="Franklin Gothic Demi Cond" panose="020B0706030402020204" pitchFamily="34" charset="0"/>
              </a:rPr>
              <a:t>, como % del PIB</a:t>
            </a:r>
            <a:endParaRPr lang="es-PA" sz="1400" u="none" dirty="0">
              <a:solidFill>
                <a:schemeClr val="tx1"/>
              </a:solidFill>
              <a:latin typeface="Franklin Gothic Demi Cond" panose="020B0706030402020204" pitchFamily="34" charset="0"/>
            </a:endParaRPr>
          </a:p>
        </p:txBody>
      </p:sp>
      <p:sp>
        <p:nvSpPr>
          <p:cNvPr id="14" name="Rectángulo 13">
            <a:extLst>
              <a:ext uri="{FF2B5EF4-FFF2-40B4-BE49-F238E27FC236}">
                <a16:creationId xmlns:a16="http://schemas.microsoft.com/office/drawing/2014/main" id="{5E4BD6B7-544E-6CDC-3744-237654EC8592}"/>
              </a:ext>
            </a:extLst>
          </p:cNvPr>
          <p:cNvSpPr/>
          <p:nvPr/>
        </p:nvSpPr>
        <p:spPr>
          <a:xfrm>
            <a:off x="7563474" y="4290130"/>
            <a:ext cx="4419980" cy="1819349"/>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dirty="0"/>
          </a:p>
        </p:txBody>
      </p:sp>
      <p:sp>
        <p:nvSpPr>
          <p:cNvPr id="18" name="CuadroTexto 17">
            <a:extLst>
              <a:ext uri="{FF2B5EF4-FFF2-40B4-BE49-F238E27FC236}">
                <a16:creationId xmlns:a16="http://schemas.microsoft.com/office/drawing/2014/main" id="{EC377B61-5331-62F4-6822-1A1F39A77699}"/>
              </a:ext>
            </a:extLst>
          </p:cNvPr>
          <p:cNvSpPr txBox="1"/>
          <p:nvPr/>
        </p:nvSpPr>
        <p:spPr>
          <a:xfrm>
            <a:off x="66970" y="5653359"/>
            <a:ext cx="7434774" cy="646331"/>
          </a:xfrm>
          <a:prstGeom prst="rect">
            <a:avLst/>
          </a:prstGeom>
          <a:noFill/>
        </p:spPr>
        <p:txBody>
          <a:bodyPr wrap="square" rtlCol="0">
            <a:spAutoFit/>
          </a:bodyPr>
          <a:lstStyle/>
          <a:p>
            <a:r>
              <a:rPr lang="es-PA" sz="1200" dirty="0"/>
              <a:t>Fuente: Con base en MEF (mayo., 2025). Balance fiscal del</a:t>
            </a:r>
          </a:p>
          <a:p>
            <a:r>
              <a:rPr lang="es-PA" sz="1200" dirty="0"/>
              <a:t>Gobierno Central y del Sector Público No Financiero. Obtenido de https://www.mef.gob.pa/wp-content/uploads/2025/05/Balance-Fiscal-y-Anexos-a-Marzo-2025-1.pdf</a:t>
            </a:r>
          </a:p>
        </p:txBody>
      </p:sp>
      <p:sp>
        <p:nvSpPr>
          <p:cNvPr id="20" name="CuadroTexto 15">
            <a:extLst>
              <a:ext uri="{FF2B5EF4-FFF2-40B4-BE49-F238E27FC236}">
                <a16:creationId xmlns:a16="http://schemas.microsoft.com/office/drawing/2014/main" id="{9D915B6A-41E7-37CD-691F-1C0665C891D9}"/>
              </a:ext>
            </a:extLst>
          </p:cNvPr>
          <p:cNvSpPr txBox="1"/>
          <p:nvPr/>
        </p:nvSpPr>
        <p:spPr>
          <a:xfrm>
            <a:off x="8108829" y="4268011"/>
            <a:ext cx="3751167"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MX" sz="1400" u="none" dirty="0">
                <a:solidFill>
                  <a:schemeClr val="tx1"/>
                </a:solidFill>
                <a:latin typeface="Franklin Gothic Demi Cond" panose="020B0706030402020204" pitchFamily="34" charset="0"/>
              </a:rPr>
              <a:t>Déficit fiscal</a:t>
            </a:r>
            <a:r>
              <a:rPr lang="es-MX" sz="1400" dirty="0">
                <a:solidFill>
                  <a:schemeClr val="tx1"/>
                </a:solidFill>
                <a:latin typeface="Franklin Gothic Demi Cond" panose="020B0706030402020204" pitchFamily="34" charset="0"/>
              </a:rPr>
              <a:t>, como % del PIB</a:t>
            </a:r>
            <a:endParaRPr lang="es-PA" sz="1400" u="none" dirty="0">
              <a:solidFill>
                <a:schemeClr val="tx1"/>
              </a:solidFill>
              <a:latin typeface="Franklin Gothic Demi Cond" panose="020B0706030402020204" pitchFamily="34" charset="0"/>
            </a:endParaRPr>
          </a:p>
        </p:txBody>
      </p:sp>
      <p:graphicFrame>
        <p:nvGraphicFramePr>
          <p:cNvPr id="12" name="Gráfico 11">
            <a:extLst>
              <a:ext uri="{FF2B5EF4-FFF2-40B4-BE49-F238E27FC236}">
                <a16:creationId xmlns:a16="http://schemas.microsoft.com/office/drawing/2014/main" id="{7C632854-B2F5-46C8-9A0D-EF97AF288AFA}"/>
              </a:ext>
            </a:extLst>
          </p:cNvPr>
          <p:cNvGraphicFramePr>
            <a:graphicFrameLocks/>
          </p:cNvGraphicFramePr>
          <p:nvPr>
            <p:extLst>
              <p:ext uri="{D42A27DB-BD31-4B8C-83A1-F6EECF244321}">
                <p14:modId xmlns:p14="http://schemas.microsoft.com/office/powerpoint/2010/main" val="2708475113"/>
              </p:ext>
            </p:extLst>
          </p:nvPr>
        </p:nvGraphicFramePr>
        <p:xfrm>
          <a:off x="7651684" y="4569471"/>
          <a:ext cx="4187921" cy="14379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3A9441BD-D289-4080-A8BB-F28265ED218D}"/>
              </a:ext>
            </a:extLst>
          </p:cNvPr>
          <p:cNvGraphicFramePr>
            <a:graphicFrameLocks/>
          </p:cNvGraphicFramePr>
          <p:nvPr>
            <p:extLst>
              <p:ext uri="{D42A27DB-BD31-4B8C-83A1-F6EECF244321}">
                <p14:modId xmlns:p14="http://schemas.microsoft.com/office/powerpoint/2010/main" val="261850347"/>
              </p:ext>
            </p:extLst>
          </p:nvPr>
        </p:nvGraphicFramePr>
        <p:xfrm>
          <a:off x="7651684" y="2563971"/>
          <a:ext cx="4208312" cy="1567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14">
            <a:extLst>
              <a:ext uri="{FF2B5EF4-FFF2-40B4-BE49-F238E27FC236}">
                <a16:creationId xmlns:a16="http://schemas.microsoft.com/office/drawing/2014/main" id="{A64CEB1B-3F5E-48FF-8A54-D4B1A714D653}"/>
              </a:ext>
            </a:extLst>
          </p:cNvPr>
          <p:cNvGraphicFramePr>
            <a:graphicFrameLocks/>
          </p:cNvGraphicFramePr>
          <p:nvPr>
            <p:extLst>
              <p:ext uri="{D42A27DB-BD31-4B8C-83A1-F6EECF244321}">
                <p14:modId xmlns:p14="http://schemas.microsoft.com/office/powerpoint/2010/main" val="628118649"/>
              </p:ext>
            </p:extLst>
          </p:nvPr>
        </p:nvGraphicFramePr>
        <p:xfrm>
          <a:off x="7563473" y="589877"/>
          <a:ext cx="4419980" cy="1518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7667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D690BBB-DC6D-734B-C21B-98BDFE209119}"/>
              </a:ext>
            </a:extLst>
          </p:cNvPr>
          <p:cNvSpPr/>
          <p:nvPr/>
        </p:nvSpPr>
        <p:spPr>
          <a:xfrm>
            <a:off x="7013667" y="1677437"/>
            <a:ext cx="5004731" cy="4678913"/>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20960" y="80221"/>
            <a:ext cx="10721576" cy="1041955"/>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1400" b="1" dirty="0">
                <a:latin typeface="Arial" panose="020B0604020202020204" pitchFamily="34" charset="0"/>
                <a:cs typeface="Arial" panose="020B0604020202020204" pitchFamily="34" charset="0"/>
              </a:rPr>
              <a:t>INGRESOS DEL GOBIERNO CENTRAL</a:t>
            </a:r>
            <a:br>
              <a:rPr lang="es-PA" sz="1400" b="1" dirty="0">
                <a:latin typeface="Arial" panose="020B0604020202020204" pitchFamily="34" charset="0"/>
                <a:cs typeface="Arial" panose="020B0604020202020204" pitchFamily="34" charset="0"/>
              </a:rPr>
            </a:br>
            <a:r>
              <a:rPr lang="es-MX" sz="1400" dirty="0">
                <a:latin typeface="Arial" panose="020B0604020202020204" pitchFamily="34" charset="0"/>
                <a:cs typeface="Arial" panose="020B0604020202020204" pitchFamily="34" charset="0"/>
              </a:rPr>
              <a:t>En el periodo de enero a abril de 2025 los ingresos corrientes del Gobierno Central estuvieron 11.4% por encima de lo que fue en el mismo periodo del año pasado. Comparado con 2019 los ingresos se encuentran 21.4% por encima, lo cual indica que estos se recuperaron muy por encima del nivel previo a la pandemia. Este hecho revela que el problema de déficit fiscal no estriba en una recaudación insuficiente únicamente, sino por el lado del gasto.</a:t>
            </a:r>
            <a:endParaRPr kumimoji="0" lang="es-PA" sz="14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24276" y="80221"/>
            <a:ext cx="1116248" cy="618954"/>
          </a:xfrm>
          <a:prstGeom prst="rect">
            <a:avLst/>
          </a:prstGeom>
        </p:spPr>
      </p:pic>
      <p:sp>
        <p:nvSpPr>
          <p:cNvPr id="15" name="CuadroTexto 14">
            <a:extLst>
              <a:ext uri="{FF2B5EF4-FFF2-40B4-BE49-F238E27FC236}">
                <a16:creationId xmlns:a16="http://schemas.microsoft.com/office/drawing/2014/main" id="{D1D11E2A-BB4A-4BF5-A5B6-1F13AD3CC59A}"/>
              </a:ext>
            </a:extLst>
          </p:cNvPr>
          <p:cNvSpPr txBox="1"/>
          <p:nvPr/>
        </p:nvSpPr>
        <p:spPr>
          <a:xfrm>
            <a:off x="513196" y="6268948"/>
            <a:ext cx="496855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solidFill>
                  <a:prstClr val="black"/>
                </a:solidFill>
                <a:effectLst/>
                <a:uLnTx/>
                <a:uFillTx/>
                <a:latin typeface="Calibri"/>
                <a:ea typeface="+mn-ea"/>
                <a:cs typeface="+mn-cs"/>
              </a:rPr>
              <a:t>Fuente: Con base en información del Instituto de Estadística y Censo.</a:t>
            </a:r>
          </a:p>
        </p:txBody>
      </p:sp>
      <p:sp>
        <p:nvSpPr>
          <p:cNvPr id="20" name="CuadroTexto 15">
            <a:extLst>
              <a:ext uri="{FF2B5EF4-FFF2-40B4-BE49-F238E27FC236}">
                <a16:creationId xmlns:a16="http://schemas.microsoft.com/office/drawing/2014/main" id="{D24960F9-D578-4DEC-962C-839469A6617F}"/>
              </a:ext>
            </a:extLst>
          </p:cNvPr>
          <p:cNvSpPr txBox="1"/>
          <p:nvPr/>
        </p:nvSpPr>
        <p:spPr>
          <a:xfrm>
            <a:off x="289476" y="1351832"/>
            <a:ext cx="5987374"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MX" sz="1400" u="none" dirty="0">
                <a:solidFill>
                  <a:schemeClr val="tx1"/>
                </a:solidFill>
                <a:latin typeface="Franklin Gothic Demi Cond" panose="020B0706030402020204" pitchFamily="34" charset="0"/>
              </a:rPr>
              <a:t>Ingresos del Gobie</a:t>
            </a:r>
            <a:r>
              <a:rPr lang="es-MX" sz="1400" dirty="0">
                <a:solidFill>
                  <a:schemeClr val="tx1"/>
                </a:solidFill>
                <a:latin typeface="Franklin Gothic Demi Cond" panose="020B0706030402020204" pitchFamily="34" charset="0"/>
              </a:rPr>
              <a:t>rno Central,  acumulado de enero-abril de 2025, miles de balboas</a:t>
            </a:r>
            <a:endParaRPr lang="es-PA" sz="1400" u="none" dirty="0">
              <a:solidFill>
                <a:schemeClr val="tx1"/>
              </a:solidFill>
              <a:latin typeface="Franklin Gothic Demi Cond" panose="020B0706030402020204" pitchFamily="34" charset="0"/>
            </a:endParaRPr>
          </a:p>
        </p:txBody>
      </p:sp>
      <p:sp>
        <p:nvSpPr>
          <p:cNvPr id="23" name="CuadroTexto 15">
            <a:extLst>
              <a:ext uri="{FF2B5EF4-FFF2-40B4-BE49-F238E27FC236}">
                <a16:creationId xmlns:a16="http://schemas.microsoft.com/office/drawing/2014/main" id="{541E11F2-4728-47F5-986C-0501A454E3BB}"/>
              </a:ext>
            </a:extLst>
          </p:cNvPr>
          <p:cNvSpPr txBox="1"/>
          <p:nvPr/>
        </p:nvSpPr>
        <p:spPr>
          <a:xfrm>
            <a:off x="7320136" y="1314154"/>
            <a:ext cx="4669737"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MX" sz="1400" u="none" dirty="0">
                <a:solidFill>
                  <a:schemeClr val="tx1"/>
                </a:solidFill>
                <a:latin typeface="Franklin Gothic Demi Cond" panose="020B0706030402020204" pitchFamily="34" charset="0"/>
              </a:rPr>
              <a:t>Ingresos del Gobie</a:t>
            </a:r>
            <a:r>
              <a:rPr lang="es-MX" sz="1400" dirty="0">
                <a:solidFill>
                  <a:schemeClr val="tx1"/>
                </a:solidFill>
                <a:latin typeface="Franklin Gothic Demi Cond" panose="020B0706030402020204" pitchFamily="34" charset="0"/>
              </a:rPr>
              <a:t>rno Central, miles de balboas</a:t>
            </a:r>
            <a:endParaRPr lang="es-PA" sz="1400" u="none" dirty="0">
              <a:solidFill>
                <a:schemeClr val="tx1"/>
              </a:solidFill>
              <a:latin typeface="Franklin Gothic Demi Cond" panose="020B0706030402020204" pitchFamily="34" charset="0"/>
            </a:endParaRPr>
          </a:p>
        </p:txBody>
      </p:sp>
      <p:graphicFrame>
        <p:nvGraphicFramePr>
          <p:cNvPr id="12" name="Gráfico 11">
            <a:extLst>
              <a:ext uri="{FF2B5EF4-FFF2-40B4-BE49-F238E27FC236}">
                <a16:creationId xmlns:a16="http://schemas.microsoft.com/office/drawing/2014/main" id="{553BF33C-F3C4-4560-9BBE-4BF667023A9D}"/>
              </a:ext>
            </a:extLst>
          </p:cNvPr>
          <p:cNvGraphicFramePr>
            <a:graphicFrameLocks/>
          </p:cNvGraphicFramePr>
          <p:nvPr>
            <p:extLst>
              <p:ext uri="{D42A27DB-BD31-4B8C-83A1-F6EECF244321}">
                <p14:modId xmlns:p14="http://schemas.microsoft.com/office/powerpoint/2010/main" val="1537361849"/>
              </p:ext>
            </p:extLst>
          </p:nvPr>
        </p:nvGraphicFramePr>
        <p:xfrm>
          <a:off x="7115908" y="1703002"/>
          <a:ext cx="4786616" cy="4617608"/>
        </p:xfrm>
        <a:graphic>
          <a:graphicData uri="http://schemas.openxmlformats.org/drawingml/2006/chart">
            <c:chart xmlns:c="http://schemas.openxmlformats.org/drawingml/2006/chart" xmlns:r="http://schemas.openxmlformats.org/officeDocument/2006/relationships" r:id="rId4"/>
          </a:graphicData>
        </a:graphic>
      </p:graphicFrame>
      <p:pic>
        <p:nvPicPr>
          <p:cNvPr id="14" name="Imagen 13">
            <a:extLst>
              <a:ext uri="{FF2B5EF4-FFF2-40B4-BE49-F238E27FC236}">
                <a16:creationId xmlns:a16="http://schemas.microsoft.com/office/drawing/2014/main" id="{25843C34-0543-8A19-F255-FF3C620A2B52}"/>
              </a:ext>
            </a:extLst>
          </p:cNvPr>
          <p:cNvPicPr>
            <a:picLocks noChangeAspect="1"/>
          </p:cNvPicPr>
          <p:nvPr/>
        </p:nvPicPr>
        <p:blipFill>
          <a:blip r:embed="rId5"/>
          <a:stretch>
            <a:fillRect/>
          </a:stretch>
        </p:blipFill>
        <p:spPr>
          <a:xfrm>
            <a:off x="173602" y="1692827"/>
            <a:ext cx="6625783" cy="3695700"/>
          </a:xfrm>
          <a:prstGeom prst="rect">
            <a:avLst/>
          </a:prstGeom>
        </p:spPr>
      </p:pic>
    </p:spTree>
    <p:extLst>
      <p:ext uri="{BB962C8B-B14F-4D97-AF65-F5344CB8AC3E}">
        <p14:creationId xmlns:p14="http://schemas.microsoft.com/office/powerpoint/2010/main" val="14906309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52018" y="81643"/>
            <a:ext cx="10999122" cy="1169979"/>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2000" b="1" dirty="0">
                <a:solidFill>
                  <a:schemeClr val="accent1">
                    <a:lumMod val="75000"/>
                  </a:schemeClr>
                </a:solidFill>
                <a:latin typeface="Arial Black" panose="020B0A04020102020204" pitchFamily="34" charset="0"/>
                <a:cs typeface="Arial" panose="020B0604020202020204" pitchFamily="34" charset="0"/>
              </a:rPr>
              <a:t>Perspectiva negativa de la deuda soberana</a:t>
            </a:r>
            <a:endParaRPr lang="es-MX" sz="2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PA" sz="1400" dirty="0">
                <a:latin typeface="Arial" panose="020B0604020202020204" pitchFamily="34" charset="0"/>
                <a:cs typeface="Arial" panose="020B0604020202020204" pitchFamily="34" charset="0"/>
              </a:rPr>
              <a:t>Fitch Rating rebajó la perspectiva de Panamá a BB+, con lo cual se pierde el grado de inversión. Se esperaría que Moody´s también rebaje la calificación e igualmente se pierda el grado de inversión. En los mercados, la tasa de interés de la deuda soberana se ha elevado, mientras que su precio ha disminuido. </a:t>
            </a: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24276" y="80221"/>
            <a:ext cx="1116248" cy="618954"/>
          </a:xfrm>
          <a:prstGeom prst="rect">
            <a:avLst/>
          </a:prstGeom>
        </p:spPr>
      </p:pic>
      <p:sp>
        <p:nvSpPr>
          <p:cNvPr id="14" name="CuadroTexto 13">
            <a:extLst>
              <a:ext uri="{FF2B5EF4-FFF2-40B4-BE49-F238E27FC236}">
                <a16:creationId xmlns:a16="http://schemas.microsoft.com/office/drawing/2014/main" id="{EF66C867-4897-AFB8-4974-35F5D2292AAD}"/>
              </a:ext>
            </a:extLst>
          </p:cNvPr>
          <p:cNvSpPr txBox="1"/>
          <p:nvPr/>
        </p:nvSpPr>
        <p:spPr>
          <a:xfrm>
            <a:off x="152018" y="5993347"/>
            <a:ext cx="11380036" cy="461665"/>
          </a:xfrm>
          <a:prstGeom prst="rect">
            <a:avLst/>
          </a:prstGeom>
          <a:noFill/>
        </p:spPr>
        <p:txBody>
          <a:bodyPr wrap="square" rtlCol="0">
            <a:spAutoFit/>
          </a:bodyPr>
          <a:lstStyle/>
          <a:p>
            <a:r>
              <a:rPr lang="es-MX" sz="1200" dirty="0"/>
              <a:t>Fuente: Con base en INEC (mar. 18, 2024). </a:t>
            </a:r>
            <a:r>
              <a:rPr lang="es-PA" sz="1200" i="1" dirty="0"/>
              <a:t>Avance de Cifras del Producto Interno Bruto: Anual y Trimestral 2023</a:t>
            </a:r>
            <a:r>
              <a:rPr lang="es-MX" sz="1200" dirty="0"/>
              <a:t>. Obtenido de https://www.inec.gob.pa/publicaciones/Default2.aspx?ID_CATEGORIA=4&amp;ID_SUBCATEGORIA=26</a:t>
            </a:r>
            <a:endParaRPr lang="es-PA" sz="1200" dirty="0"/>
          </a:p>
        </p:txBody>
      </p:sp>
      <p:pic>
        <p:nvPicPr>
          <p:cNvPr id="15" name="Imagen 14">
            <a:extLst>
              <a:ext uri="{FF2B5EF4-FFF2-40B4-BE49-F238E27FC236}">
                <a16:creationId xmlns:a16="http://schemas.microsoft.com/office/drawing/2014/main" id="{781AD2C9-2A71-56CA-00C9-B41A6521F66D}"/>
              </a:ext>
            </a:extLst>
          </p:cNvPr>
          <p:cNvPicPr>
            <a:picLocks noChangeAspect="1"/>
          </p:cNvPicPr>
          <p:nvPr/>
        </p:nvPicPr>
        <p:blipFill>
          <a:blip r:embed="rId4"/>
          <a:stretch>
            <a:fillRect/>
          </a:stretch>
        </p:blipFill>
        <p:spPr>
          <a:xfrm>
            <a:off x="6555111" y="1251622"/>
            <a:ext cx="4857801" cy="4915285"/>
          </a:xfrm>
          <a:prstGeom prst="rect">
            <a:avLst/>
          </a:prstGeom>
        </p:spPr>
      </p:pic>
      <p:pic>
        <p:nvPicPr>
          <p:cNvPr id="3" name="Imagen 2">
            <a:extLst>
              <a:ext uri="{FF2B5EF4-FFF2-40B4-BE49-F238E27FC236}">
                <a16:creationId xmlns:a16="http://schemas.microsoft.com/office/drawing/2014/main" id="{5FC77569-F255-1E7F-6C6F-C0ED0413CB77}"/>
              </a:ext>
            </a:extLst>
          </p:cNvPr>
          <p:cNvPicPr>
            <a:picLocks noChangeAspect="1"/>
          </p:cNvPicPr>
          <p:nvPr/>
        </p:nvPicPr>
        <p:blipFill>
          <a:blip r:embed="rId5"/>
          <a:stretch>
            <a:fillRect/>
          </a:stretch>
        </p:blipFill>
        <p:spPr>
          <a:xfrm>
            <a:off x="231258" y="1333264"/>
            <a:ext cx="6063216" cy="4596309"/>
          </a:xfrm>
          <a:prstGeom prst="rect">
            <a:avLst/>
          </a:prstGeom>
        </p:spPr>
      </p:pic>
    </p:spTree>
    <p:extLst>
      <p:ext uri="{BB962C8B-B14F-4D97-AF65-F5344CB8AC3E}">
        <p14:creationId xmlns:p14="http://schemas.microsoft.com/office/powerpoint/2010/main" val="12878457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3FDC338-66B8-CAC9-AC56-20BF44AE7D55}"/>
              </a:ext>
            </a:extLst>
          </p:cNvPr>
          <p:cNvPicPr>
            <a:picLocks noChangeAspect="1"/>
          </p:cNvPicPr>
          <p:nvPr/>
        </p:nvPicPr>
        <p:blipFill>
          <a:blip r:embed="rId2"/>
          <a:stretch>
            <a:fillRect/>
          </a:stretch>
        </p:blipFill>
        <p:spPr>
          <a:xfrm>
            <a:off x="0" y="0"/>
            <a:ext cx="12192000" cy="6264251"/>
          </a:xfrm>
          <a:prstGeom prst="rect">
            <a:avLst/>
          </a:prstGeom>
        </p:spPr>
      </p:pic>
      <p:sp>
        <p:nvSpPr>
          <p:cNvPr id="5" name="CuadroTexto 4">
            <a:extLst>
              <a:ext uri="{FF2B5EF4-FFF2-40B4-BE49-F238E27FC236}">
                <a16:creationId xmlns:a16="http://schemas.microsoft.com/office/drawing/2014/main" id="{11750DF9-3F06-A848-79C4-C6386F8E949C}"/>
              </a:ext>
            </a:extLst>
          </p:cNvPr>
          <p:cNvSpPr txBox="1"/>
          <p:nvPr/>
        </p:nvSpPr>
        <p:spPr>
          <a:xfrm>
            <a:off x="337564" y="5198207"/>
            <a:ext cx="11500338" cy="68141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3600" dirty="0">
                <a:solidFill>
                  <a:srgbClr val="FFFFFF"/>
                </a:solidFill>
                <a:latin typeface="Arial Black" panose="020B0A04020102020204" pitchFamily="34" charset="0"/>
                <a:ea typeface="+mj-ea"/>
                <a:cs typeface="+mj-cs"/>
              </a:rPr>
              <a:t>COMPORTAMIENTO DEL CONSUMO</a:t>
            </a:r>
          </a:p>
        </p:txBody>
      </p:sp>
      <p:grpSp>
        <p:nvGrpSpPr>
          <p:cNvPr id="4" name="13 Grupo">
            <a:extLst>
              <a:ext uri="{FF2B5EF4-FFF2-40B4-BE49-F238E27FC236}">
                <a16:creationId xmlns:a16="http://schemas.microsoft.com/office/drawing/2014/main" id="{C85BBB35-C2B2-1FF0-1F67-5F2E324408F4}"/>
              </a:ext>
            </a:extLst>
          </p:cNvPr>
          <p:cNvGrpSpPr>
            <a:grpSpLocks/>
          </p:cNvGrpSpPr>
          <p:nvPr/>
        </p:nvGrpSpPr>
        <p:grpSpPr bwMode="auto">
          <a:xfrm>
            <a:off x="-33009" y="6104239"/>
            <a:ext cx="12241484" cy="803188"/>
            <a:chOff x="0" y="7457800"/>
            <a:chExt cx="10058400" cy="314600"/>
          </a:xfrm>
        </p:grpSpPr>
        <p:sp>
          <p:nvSpPr>
            <p:cNvPr id="6" name="3 Rectángulo">
              <a:extLst>
                <a:ext uri="{FF2B5EF4-FFF2-40B4-BE49-F238E27FC236}">
                  <a16:creationId xmlns:a16="http://schemas.microsoft.com/office/drawing/2014/main" id="{2120562E-F113-CA80-7E0A-B0256240422F}"/>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7" name="10 Rectángulo">
              <a:extLst>
                <a:ext uri="{FF2B5EF4-FFF2-40B4-BE49-F238E27FC236}">
                  <a16:creationId xmlns:a16="http://schemas.microsoft.com/office/drawing/2014/main" id="{F533CA25-EF04-5AA5-3349-6A396D7DF2EA}"/>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1909437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a:extLst>
              <a:ext uri="{FF2B5EF4-FFF2-40B4-BE49-F238E27FC236}">
                <a16:creationId xmlns:a16="http://schemas.microsoft.com/office/drawing/2014/main" id="{4C824F76-6AC2-E222-E704-BA2D55F5AA94}"/>
              </a:ext>
            </a:extLst>
          </p:cNvPr>
          <p:cNvGraphicFramePr>
            <a:graphicFrame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7_mnbtYhMAAAAlAAAAEwAAAC0AAAAAkAAAAEgAAACQAAAASAAAAAAAAAAAAAAAAAAAABcAAAAUAAAAAAAAAAAAAAD/fwAA/38AAAAAAAAJAAAABAAAAPj///8LAAAAAAAAAAAAAAAAAAAAAAAAAAEAAAAAAAAAAAAAAAAAAAD///8AAAAAAAAAAAAAAAAAAAAAAAAAAAAAAAAAAAA8AAAAPAAAADwAAAAAAAAAAAAAAKAPAACgDwAAAAAAAAAAAAAAAAAAAAAAAAAAAAAAAAAAAAAAAAAAAAD/////iAEHgDIyAAAAAEEAcgBpAGEAbAAAAGkAAAAAAAAAAAAAAAAAAAAAAAAAAAAAAAAAAAAAAAAAAAAAAAAAAAAAAAAAAAAAAAAAAAABAAAAAAAAAAAAAAABAAAAAAAAAAAAAAAAAAAAAAABAAAAAQAAAAAAAAAAAAAAAAAAAAEAAAABAAAA////AAAAAAAAAAAAAAAAAAAAAAAAAAAAAAAAAAAAPAAAADwAAAA8AAAAAAAAAAAAAACgDwAANgIAAAAAAAAAAAAAAAAAAAAAAAAAAAAAAAAAAAAAAAAAAAAA/////4gBB4AyMgAAAABBAHIAaQBhAGwAAABpAAAAAAAAAAAAAAAAAAAAAAAAAAAAAAAAAAAAAAAAAAAAAAAAAAAAAAAAAAAAAAAAAAAAAQAAAAAAAAAAAAAAAQAAAAAAAAAAAAAAAAAAAAAAAQAAAAEAAAAAAAAAAAAAAAAAAAABAAAAAQAAAP///wAAAAAAAAAAAAAAAAAAAAAAAAAAAAAAAAAAADwAAAA8AAAAPAAAAKAPAADQBwAAAAAAAAAAAAAAAAAAAAAAAAAAAAAAAAAAAAAAAKAPAADQBwAAAAAAAAMAAAD/////iAEHgDIyAAAAAEEAcgBpAGEAbAAAAGkAAAAAAAAAAAAAAAAAAAAAAAAAAAAAAAAAAAAAAAAAAAAAAAAAAAAAAAAAAAAAAAAAAAABAAAAAAAAAAAAAAABAAAAAAAAAAAAAAAAAAAAAAAAAAAAAAAAAAAAAAABAAAAAAAAAAAAAAAAAAAA////AAAAAAAAAAAAAAAAAAAAAAAAAAAAAAAAAAAAPAAAADwAAAA8AAAAgwAAAEUAAAD4DgAAJQ4AAAEAAAAAAAAAAAAAAAAAAAAAAAAAgwAAAEUAAAAAAAAAFAAAAA8AAAAeAAAAZAAAAGQAAAABAAAAAAAAAAAAAAAPAAAAZAAAAAAAAAAyAAAAAAAAAAAAAAAEAAAACgAAAAAAAAAAAAAAAAAAAEsAAABkAAAA/////wAAAAAAAAAAAQAAAAAAAAAAAAAA/////wAAAAAAAAAAAQAAAAEAAAADAAAA+IT9BgAAAAAAAAAABgAAAFAAYQBuAGEAbQDhAAAAAAAAAAAAAA4AAAAAAAAAAgAAAAAAAAAAQFNAgLG3BwEAAAAAEAAAAAIAAAAAAAAAAEBQQKCxtwcBAAAAABAAAAACAAAAAAAAAADAV0DAsbcHAQAAAAAQAAAAAgAAAAAAAAAAQFlAkDacBwEAAAAAEAAAAAIAAAAAAAAAAEBZQLA1nAcBAAAAABAAAAACAAAAAAAAAAAAWUDANZwHAQAAAAAQAAAAAgAAAAAAAAAAQFpAoDacBwEAAAAAEAAAAAIAAAAAAAAAAABaQIAxogcBAAAAABAAAAACAAAAAAAAAAAAWkAgMqIHAQAAAAAQAAAAAgAAAAAAAAAAAFlA0DCiBwEAAAAAEAAAAAIAAAAAAAAAAEBVQDjAVAUBAAAAABAAAAACAAAAAAAAAADAVUCgG5kHAQAAAAAQAAAAAgAAAAAAAAAAwFVA+LKpBwEAAAAAEAAAAAIAAAAAAAAAAABTQNBNTQUBAAAAABAAAAAAAAAAAAAAAA4AAAABAAAAAwAAADBwWAcAAAAAAAAAAAsAAAAgAE0AYQByAHoAbwAgADIAMAAyADAAAAMAAABQcFgHAAAAAAAAAAALAAAAIABKAHUAbgBpAG8AIAAyADAAMgAwAAADAAAA8Gi3BwAAAAAAAAAAEAAAACAAUwBlAHAAdABpAGUAbQBiAHIAZQAgADIAMAAyADAAAAMAAADY6lEFAAAAAAAAAAAPAAAAIABOAG8AdgBpAGUAbQBiAHIAZQAgADIAMAAyADAAAAMAAABwcFgHAAAAAAAAAAALAAAAIABFAG4AZQByAG8AIAAyADAAMgAxAAADAAAAsHdYBwAAAAAAAAAACwAAACAATQBhAHIAegBvACAAMgAwADIAMQAAAwAAAFB9WAcAAAAAAAAAAAoAAAAgAE0AYQB5AG8AIAAyADAAMgAxAAADAAAAcH1YBwAAAAAAAAAACwAAACAASgB1AGwAaQBvACAAMgAwADIAMQAAAwAAAJBctwcAAAAAAAAAABAAAAAgAFMAZQBwAHQAaQBlAG0AYgByAGUAIAAyADAAMgAxAAADAAAAAOZRBQAAAAAAAAAADwAAACAATgBvAHYAaQBlAG0AYgByAGUAIAAyADAAMgAxAAADAAAA8IdYBwAAAAAAAAAACwAAACAARQBuAGUAcgBvACAAMgAwADIAMgAAAwAAANCJWAcAAAAAAAAAAAsAAAAgAE0AYQByAHoAbwAgADIAMAAyADIAAAMAAABwgrcHAAAAAAAAAAAKAAAAIABNAGEAeQBvACAAMgAwADIAMgAAAwAAABCBtwcAAAAAAAAAAAsAAAAgAEoAdQBsAGkAbwAgADIAMAAyADIAAAEAAAAAAAAAAAAAAAAAAAABAAAA/////wAAAAABAAAAf39/AAIAAAAAAAAAAQAAAAEAAAD///8AAAAAAAAAAAAAAAAAAAAAAAAAAQAAAAcAAADhAAAAAQAAAAEAAABLrMYA////AAAAAAAAAAAAAAAAAAsAAAAKAAAAyAAAAAAAAAAAAAAAAAAAADwAAAA8AAAAPAAAAAAAAAAAAAAAAQAAAAAAAAAAAAAAAAAAABoAAAAAAAAAAAAAAAAAAAABAAAAAAAAAAAAAAAAAAAA////AAAAAAAAAAAAAAAAAAAAAAAAAAAAAAAAAAAAPAAAADwAAAA8AAAAAAAAAAAAAAAAAAAAAAAAAAAAAAAAAAAAAAAAAAAAAAAAAAAAAAAAAAAAAAAAAAAA/////0ABB4AyMgAAAABBAHIAaQBhAGwAAABpAAAAAAAAAAAAAAAAAAAAAAAAAAAAAAAAAAAAAAAAAAAAAAAAAAAAAAAAAAAAAAAAAAAAAQAAAMBQTQAAAAAAAQAAAAAAAAAAAAAAAAAAAAAA/////wAAAAABAAAAAAAAAAEAAAAAAAAAEAAAAEcAZQBuAGUAcgBhAGwAAAAIAAAAAAAAAAAAAAABAAAAAAAAAAAAAAAAAAAAAAAAAAAAAAAAAAAAAQAAAAAAAAAAAAAAAAAAAP///wAAAAAAAAAAAAAAAAAAAAAAAAAAAAAAAAAAADwAAAA8AAAAPAAAAMIAAADeCQAAhAAAAJwBAAABAAAAOAIAADoCAAAAAAAAAAAAAKb///+H/f//AgAAADcANwD/////QAEHgDIyAAAAAEEAcgBpAGEAbAAAAGkAAAAAAAAAAAAAAAAAAAAAAAAAAAAAAAAAAAAAAAAAAAAAAAAAAAAAAAAAAAAAAAAAAAABAAAAwFBNAAAAAAABAAAAAAAAAAAAAAAAAAAAAAAAAAAAAAAAAAEAAAAAAAAAAQAAAAoAAAAQAAAARwBlAG4AZQByAGEAbAAAAAgAAAAAAAAAEAAAAAEAAAABAAAAlP7//1wCAAAAAAAAAAAAAAAAAAABAAAAAAAAAAAAAAAAAAAA////AAAAAAAAAAAAAAAAAAAAAAAAAAAAAAAAAAAAPAAAADwAAAA8AAAA8gEAANEKAACEAAAAnAEAAAEAAAA4AgAAOgIAAAAAAAAAAAAAX////0r9//8CAAAANgA1AP////9AAQeAMjIAAAAAQQByAGkAYQBsAAAAaQAAAAAAAAAAAAAAAAAAAAAAAAAAAAAAAAAAAAAAAAAAAAAAAAAAAAAAAAAAAAAAAAAAAAEAAADAUE0AAAAAAAEAAAAAAAAAAAAAAAAAAAAAAAEAAAAAAAAAAQAAAAAAAAABAAAACgAAABAAAABHAGUAbgBlAHIAYQBsAAAACAAAAAAAAAAQAAAAAQAAAAEAAAAW////fwIAAAAAAAAAAAAAAAAAAAEAAAAAAAAAAAAAAAAAAAD///8AAAAAAAAAAAAAAAAAAAAAAAAAAAAAAAAAAAA8AAAAPAAAADwAAAAXAwAAsggAAIQAAACcAQAAAQAAADgCAAA6AgAAAAAAAAAAAAAX////4P3//wIAAAA5ADUA/////0ABB4AyMgAAAABBAHIAaQBhAGwAAABpAAAAAAAAAAAAAAAAAAAAAAAAAAAAAAAAAAAAAAAAAAAAAAAAAAAAAAAAAAAAAAAAAAAAAQAAAMBQTQAAAAAAAQAAAAAAAAAAAAAAAAAAAAAAAgAAAAAAAAABAAAAAAAAAAEAAAAKAAAAEAAAAEcAZQBuAGUAcgBhAGwAAAAIAAAAAAAAABAAAAABAAAAAQAAAGj///9/AgAAAAAAAAAAAAAAAAAAAQAAAAAAAAAAAAAAAAAAAP///wAAAAAAAAAAAAAAAAAAAAAAAAAAAAAAAAAAADwAAAA8AAAAPAAAABMEAACPBAAArQAAAJwBAAABAAAA6gIAADoCAAAAAAAAAAAAAMv+/////f//AwAAADEAMAAxAP////9AAQeAMjIAAAAAQQByAGkAYQBsAAAAaQAAAAAAAAAAAAAAAAAAAAAAAAAAAAAAAAAAAAAAAAAAAAAAAAAAAAAAAAAAAAAAAAAAAAEAAACbu1kAAAAAAAEAAAAAAAAAAAAAAAAAAAAAAAMAAAAAAAAAAQAAAAAAAAABAAAACgAAABAAAABHAGUAbgBlAHIAYQBsAAAACAAAAAAAAAAQAAAAAQAAAAEAAAAK////Xf3//wAAAAAAAAAAAAAAAAEAAAAAAAAAAAAAAAAAAAD///8AAAAAAAAAAAAAAAAAAAAAAAAAAAAAAAAAAAA8AAAAPAAAADwAAAAiBQAA3gcAAIQAAACcAQAAAQAAADgCAAA6AgAAAAAAAAAAAACJ/v////3//wIAAAA5ADgA/////0ABB4AyMgAAAABBAHIAaQBhAGwAAABpAAAAAAAAAAAAAAAAAAAAAAAAAAAAAAAAAAAAAAAAAAAAAAAAAAAAAAAAAAAAAAAAAAAAAQAAAMBQTQAAAAAAAQAAAAAAAAAAAAAAAAAAAAAABAAAAAAAAAAAAAAAAAAAAAEAAAAKAAAAEAAAAEcAZQBuAGUAcgBhAGwAAAAIAAAAAAAAAAAAAAABAAAAAQAAAP7+///xAQAAAAAAAAAAAAAAAAAAAQAAAAAAAAAAAAAAAAAAAP///wAAAAAAAAAAAAAAAAAAAAAAAAAAAAAAAAAAADwAAAA8AAAAPAAAADAGAADUBAAArQAAAJwBAAABAAAA6gIAADoCAAAAAAAAAAAAADz+///6/f//AwAAADEAMAAwAP////9AAQeAMjIAAAAAQQByAGkAYQBsAAAAaQAAAAAAAAAAAAAAAAAAAAAAAAAAAAAAAAAAAAAAAAAAAAAAAAAAAAAAAAAAAAAAAAAAAAEAAACbu1kAAAAAAAEAAAAAAAAAAAAAAAAAAAAAAAUAAAAAAAAAAQAAAAAAAAABAAAACgAAABAAAABHAGUAbgBlAHIAYQBsAAAACAAAAAAAAAAQAAAAAQAAAAEAAADy/v//pP3//wAAAAAAAAAAAAAAAAEAAAAAAAAAAAAAAAAAAAD///8AAAAAAAAAAAAAAAAAAAAAAAAAAAAAAAAAAAA8AAAAPAAAADwAAAA9BwAAlAQAAGgBAACcAQAAAQAAAAkGAAA6AgAAAAAAAAAAAADc/f//Ev7//wcAAABbAFYAQQBMAE8AUgBdAP////9AAQeAMjIAAAAAQQByAGkAYQBsAAAAaQAAAAAAAAAAAAAAAAAAAAAAAAAAAAAAAAAAAAAAAAAAAAAAAAAAAAAAAAAAAAAAAAAAAAEAAACbu1kAAAAAAAEAAAAAAAAAAAAAAAAAAAAAAAYAAAAAAAAAAAAAAAAAAAABAAAACgAAABAAAABHAGUAbgBlAHIAYQBsAAAACAAAAAAAAAAAAAAAAQAAAAEAAADb/v//yP3//wAAAAAAAAAAAAAAAAEAAAAAAAAAAAAAAAAAAAD///8AAAAAAAAAAAAAAAAAAAAAAAAAAAAAAAAAAAA8AAAAPAAAADwAAABJCAAAjAQAAK0AAACcAQAAAQAAAOoCAAA6AgAAAAAAAAAAAACt/f//Df7//wMAAAAxADAANAD/////QAEHgDIyAAAAAEEAcgBpAGEAbAAAAGkAAAAAAAAAAAAAAAAAAAAAAAAAAAAAAAAAAAAAAAAAAAAAAAAAAAAAAAAAAAAAAAAAAAABAAAAm7tZAAAAAAABAAAAAAAAAAAAAAAAAAAAAAAHAAAAAAAAAAEAAAAAAAAAAQAAAAoAAAAQAAAARwBlAG4AZQByAGEAbAAAAAgAAAAAAAAAEAAAAAEAAAABAAAAw/7//6T9//8AAAAAAAAAAAAAAAABAAAAAAAAAAAAAAAAAAAA////AAAAAAAAAAAAAAAAAAAAAAAAAAAAAAAAAAAAPAAAADwAAAA8AAAAaAkAAL8EAACtAAAAnAEAAAEAAADqAgAAOgIAAAAAAAAAAAAAZf3//w3+//8DAAAAMQAwADQA/////0ABB4AyMgAAAABBAHIAaQBhAGwAAABpAAAAAAAAAAAAAAAAAAAAAAAAAAAAAAAAAAAAAAAAAAAAAAAAAAAAAAAAAAAAAAAAAAAAAQAAAJu7WQAAAAAAAQAAAAAAAAAAAAAAAAAAAAAACAAAAAAAAAABAAAAAAAAAAEAAAAKAAAAEAAAAEcAZQBuAGUAcgBhAGwAAAAIAAAAAAAAABAAAAABAAAAAQAAAP7+///r/f//AAAAAAAAAAAAAAAAAQAAAAAAAAAAAAAAAAAAAP///wAAAAAAAAAAAAAAAAAAAAAAAAAAAAAAAAAAADwAAAA8AAAAPAAAAHcKAAAhBQAArQAAAJwBAAABAAAA6gIAADoCAAAAAAAAAAAAAB79///6/f//AwAAADEAMAAwAP////9AAQeAMjIAAAAAQQByAGkAYQBsAAAAaQAAAAAAAAAAAAAAAAAAAAAAAAAAAAAAAAAAAAAAAAAAAAAAAAAAAAAAAAAAAAAAAAAAAAEAAACbu1kAAAAAAAEAAAAAAAAAAAAAAAAAAAAAAAkAAAAAAAAAAQAAAAAAAAABAAAACgAAABAAAABHAGUAbgBlAHIAYQBsAAAACAAAAAAAAAAQAAAAAQAAAAEAAADy/v//D/7//wAAAAAAAAAAAAAAAAEAAAAAAAAAAAAAAAAAAAD///8AAAAAAAAAAAAAAAAAAAAAAAAAAAAAAAAAAAA8AAAAPAAAADwAAACSCwAAMwkAAIQAAACcAQAAAQAAADgCAAA6AgAAAAAAAAAAAADc/P//rv3//wIAAAA4ADUA/////0ABB4AyMgAAAABBAHIAaQBhAGwAAABpAAAAAAAAAAAAAAAAAAAAAAAAAAAAAAAAAAAAAAAAAAAAAAAAAAAAAAAAAAAAAAAAAAAAAQAAAMBQTQAAAAAAAQAAAAAAAAAAAAAAAAAAAAAACgAAAAAAAAABAAAAAAAAAAEAAAAKAAAAEAAAAEcAZQBuAGUAcgBhAGwAAAAIAAAAAAAAABAAAAABAAAAAQAAABb///84AgAAAAAAAAAAAAAAAAAAAQAAAAAAAAAAAAAAAAAAAP///wAAAAAAAAAAAAAAAAAAAAAAAAAAAAAAAAAAADwAAAA8AAAAPAAAAJsMAABcCQAAhAAAAJwBAAABAAAAOAIAADoCAAAAAAAAAAAAAJX8//+4/f//AgAAADgANwD/////QAEHgDIyAAAAAEEAcgBpAGEAbAAAAGkAAAAAAAAAAAAAAAAAAAAAAAAAAAAAAAAAAAAAAAAAAAAAAAAAAAAAAAAAAAAAAAAAAAABAAAAwFBNAAAAAAABAAAAAAAAAAAAAAAAAAAAAAALAAAAAAAAAAEAAAAAAAAAAQAAAAoAAAAQAAAARwBlAG4AZQByAGEAbAAAAAgAAAAAAAAAEAAAAAEAAAABAAAA8/7//6MCAAAAAAAAAAAAAAAAAAABAAAAAAAAAAAAAAAAAAAA////AAAAAAAAAAAAAAAAAAAAAAAAAAAAAAAAAAAAPAAAADwAAAA8AAAAug0AAEIJAACEAAAAnAEAAAEAAAA4AgAAOgIAAAAAAAAAAAAATfz//7j9//8CAAAAOAA3AP////9AAQeAMjIAAAAAQQByAGkAYQBsAAAAaQAAAAAAAAAAAAAAAAAAAAAAAAAAAAAAAAAAAAAAAAAAAAAAAAAAAAAAAAAAAAAAAAAAAAEAAADAUE0AAAAAAAEAAAAAAAAAAAAAAAAAAAAAAAwAAAAAAAAAAQAAAAAAAAABAAAACgAAABAAAABHAGUAbgBlAHIAYQBsAAAACAAAAAAAAAAQAAAAAQAAAAEAAAAt////fwIAAAAAAAAAAAAAAAAAAAEAAAAAAAAAAAAAAAAAAAD///8AAAAAAAAAAAAAAAAAAAAAAAAAAAAAAAAAAAA8AAAAPAAAADwAAADMDgAAiQkAAIQAAACcAQAAAQAAADgCAAA6AgAAAAAAAAAAAAAG/P//gv3//wIAAAA3ADYA/////0ABB4AyMgAAAABBAHIAaQBhAGwAAABpAAAAAAAAAAAAAAAAAAAAAAAAAAAAAAAAAAAAAAAAAAAAAAAAAAAAAAAAAAAAAAAAAAAAAQAAAMBQTQAAAAAAAQAAAAAAAAAAAAAAAAAAAAAADQAAAAAAAAABAAAAAAAAAAEAAAAKAAAAEAAAAEcAZQBuAGUAcgBhAGwAAAAIAAAAAAAAABAAAAABAAAAAQAAAC3////OAQAAAAAAAAAAAAAAAAAAAQAAAAAAAAAAAAAAAAAAAP///wAAAAAAAAAAAAAAAAAAAAAAAAAAAAAAAAAAADwAAAA8AAAAPAAAAAAAAAAAAAAAAAAAAAAAAAABAAAAAAAAAAAAAAAAAAAAAAAAAAAAAAAAAAAAAAAAAP////9AAQeAMjIAAAAAQQByAGkAYQBsAAAAaQAAAAAAAAAAAAAAAAAAAAAAAAAAAAAAAAAAAAAAAAAAAAAAAAAAAAAAAAAAAAAAAAAAAAEAAADAUE0AAAAAAAEAAAAAAAAAAAAAAAAAAAAAAA4AAAAAAAAAAQAAAAAAAAABAAAACgAAABAAAABHAGUAbgBlAHIAYQBsAAAACAAAAAAAAAAAAAAAAQAAAAEAAAAh////D/7//wAAAAAAAAAAAAAAAAEAAAAAAAAAAAAAAAAAAAD///8AAAAAAAAAAAAAAAAAAAAAAAAAAAAAAAAAAAA8AAAAPAAAADwAAAAAAAAAAAAAAAAAAAAAAAAAAQAAAAAAAAAAAAAAAAAAAAAAAAAAAAAAAAAAAAAAAAD/////QAEHgDIyAAAAAEEAcgBpAGEAbAAAAGkAAAAAAAAAAAAAAAAAAAAAAAAAAAAAAAAAAAAAAAAAAAAAAAAAAAAAAAAAAAAAAAAAAAABAAAAwFBNAAAAAAABAAAAAAAAAAAAAAAAAAAAAAAPAAAAAAAAAAEAAAAAAAAAAQAAAAoAAAAQAAAARwBlAG4AZQByAGEAbAAAAAgAAAAAAAAAAAAAAAEAAAABAAAA5/7//6T9//8AAAAAAAAAAAAAAAABAAAAAAAAAAAAAAAAAAAA////AAAAAAAAAAAAAAAAAAAAAAAAAAAAAAAAAAAAPAAAADwAAAA8AAAAAAAAAAAAAAAAAAAAAAAAAAEAAAAAAAAAAAAAAAAAAAAAAAAAAAAAAAAAAAAAAAAA/////0ABB4AyMgAAAABBAHIAaQBhAGwAAABpAAAAAAAAAAAAAAAAAAAAAAAAAAAAAAAAAAAAAAAAAAAAAAAAAAAAAAAAAAAAAAAAAAAAAQAAAMBQTQAAAAAAAQAAAAAAAAAAAAAAAAAAAAAAEAAAAAAAAAABAAAAAAAAAAEAAAAKAAAAEAAAAEcAZQBuAGUAcgBhAGwAAAAIAAAAAAAAAAAAAAABAAAAAQAAABb////I/f//AAAAAAAAAAAAAAAAAQAAAAAAAAAAAAAAAAAAAP///wAAAAAAAAAAAAAAAAAAAAAAAAAAAAAAAAAAADwAAAA8AAAAPAAAAAAAAAAAAAAAAAAAAAAAAAABAAAAAAAAAAAAAAAAAAAAAAAAAAAAAAAAAAAAAAAAAP////9AAQeAMjIAAAAAQQByAGkAYQBsAAAAaQAAAAAAAAAAAAAAAAAAAAAAAAAAAAAAAAAAAAAAAAAAAAAAAAAAAAAAAAAAAAAAAAAAAAEAAADAUE0AAAAAAAEAAAAAAAAAAAAAAAAAAAAAABEAAAAAAAAAAQAAAAAAAAABAAAACgAAABAAAABHAGUAbgBlAHIAYQBsAAAACAAAAAAAAAAAAAAAAQAAAAEAAAA5////Vv7//wAAAAAAAAAAAAAAAAEAAAAAAAAAAAAAAAAAAAD///8AAAAAAAAAAAAAAAAAAAAAAAAAAAAAAAAAAAA8AAAAPAAAADwAAAAAAAAAAAAAAAAAAAAAAAAAAQAAAAAAAAAAAAAAAAAAAAAAAAAAAAAAAAAAAAAAAAD/////QAEHgDIyAAAAAEEAcgBpAGEAbAAAAGkAAAAAAAAAAAAAAAAAAAAAAAAAAAAAAAAAAAAAAAAAAAAAAAAAAAAAAAAAAAAAAAAAAAABAAAAwFBNAAAAAAABAAAAAAAAAAAAAAAAAAAAAAASAAAAAAAAAAEAAAAAAAAAAQAAAAoAAAAQAAAARwBlAG4AZQByAGEAbAAAAAgAAAAAAAAAAAAAAAEAAAABAAAAOf///139//8AAAAAAAAAAAAAAAABAAAAAAAAAAAAAAAAAAAA////AAAAAAAAAAAAAAAAAAAAAAAAAAAAAAAAAAAAPAAAADwAAAA8AAAAAAAAAAAAAAAAAAAAAAAAAAEAAAAAAAAAAAAAAAAAAAAAAAAAAAAAAAAAAAAAAAAA/////0ABB4AyMgAAAABBAHIAaQBhAGwAAABpAAAAAAAAAAAAAAAAAAAAAAAAAAAAAAAAAAAAAAAAAAAAAAAAAAAAAAAAAAAAAAAAAAAAAQAAAMBQTQAAAAAAAQAAAAAAAAAAAAAAAAAAAAAAEwAAAAAAAAABAAAAAAAAAAEAAAAKAAAAEAAAAEcAZQBuAGUAcgBhAGwAAAAIAAAAAAAAAAAAAAABAAAAAQAAACH///9d/f//AAAAAAAAAAAAAAAAAQAAAAAAAAAAAAAAAAAAAP///wAAAAAAAAAAAAAAAAAAAAAAAAAAAAAAAAAAADwAAAA8AAAAPAAAAAAAAAAAAAAAAAAAAAAAAAABAAAAAAAAAAAAAAAAAAAAAAAAAAAAAAAAAAAAAAAAAP////9AAQeAMjIAAAAAQQByAGkAYQBsAAAAaQAAAAAAAAAAAAAAAAAAAAAAAAAAAAAAAAAAAAAAAAAAAAAAAAAAAAAAAAAAAAAAAAAAAAEAAADAUE0AAAAAAAEAAAAAAAAAAAAAAAAAAAAAABQAAAAAAAAAAQAAAAAAAAABAAAACgAAABAAAABHAGUAbgBlAHIAYQBsAAAACAAAAAAAAAAAAAAAAQAAAAEAAAAW////6/3//wAAAAAAAAAAAAAAAAEAAAAAAAAAAAAAAAAAAAD///8AAAAAAAAAAAAAAAAAAAAAAAAAAAAAAAAAAAA8AAAAPAAAADwAAAAAAAAAAAAAAAAAAAAAAAAAAQAAAAAAAAAAAAAAAAAAAAAAAAAAAAAAAAAAAAAAAAD/////QAEHgDIyAAAAAEEAcgBpAGEAbAAAAGkAAAAAAAAAAAAAAAAAAAAAAAAAAAAAAAAAAAAAAAAAAAAAAAAAAAAAAAAAAAAAAAAAAAABAAAAwFBNAAAAAAABAAAAAAAAAAAAAAAAAAAAAAAVAAAAAAAAAAEAAAAAAAAAAQAAAAoAAAAQAAAARwBlAG4AZQByAGEAbAAAAAgAAAAAAAAAAAAAAAEAAAABAAAA/v7//53+//8AAAAAAAAAAAAAAAABAAAAAAAAAAAAAAAAAAAA////AAAAAAAAAAAAAAAAAAAAAAAAAAAAAAAAAAAAPAAAADwAAAA8AAAAAAAAAAAAAAAAAAAAAAAAAAEAAAAAAAAAAAAAAAAAAAAAAAAAAAAAAAAAAAAAAAAA/////0ABB4AyMgAAAABBAHIAaQBhAGwAAABpAAAAAAAAAAAAAAAAAAAAAAAAAAAAAAAAAAAAAAAAAAAAAAAAAAAAAAAAAAAAAAAAAAAAAQAAAMBQTQAAAAAAAQAAAAAAAAAAAAAAAAAAAAAAFgAAAAAAAAABAAAAAAAAAAEAAAAKAAAAEAAAAEcAZQBuAGUAcgBhAGwAAAAIAAAAAAAAAAAAAAABAAAAAQAAADn////I/f//AAAAAAAAAAAAAAAAAQAAAAAAAAAAAAAAAAAAAP///wAAAAAAAAAAAAAAAAAAAAAAAAAAAAAAAAAAADwAAAA8AAAAPAAAAAAAAAAAAAAAAAAAAAAAAAABAAAAAAAAAAAAAAAAAAAAAAAAAAAAAAAAAAAAAAAAAP////9AAQeAMjIAAAAAQQByAGkAYQBsAAAAaQAAAAAAAAAAAAAAAAAAAAAAAAAAAAAAAAAAAAAAAAAAAAAAAAAAAAAAAAAAAAAAAAAAAAEAAADAUE0AAAAAAAEAAAAAAAAAAAAAAAAAAAAAABcAAAAAAAAAAQAAAAAAAAABAAAACgAAABAAAABHAGUAbgBlAHIAYQBsAAAACAAAAAAAAAAAAAAAAQAAAAEAAADD/v//D/7//wAAAAAAAAAAAAAAAAEAAAAAAAAAAAAAAAAAAAD///8AAAAAAAAAAAAAAAAAAAAAAAAAAAAAAAAAAAA8AAAAPAAAADwAAAAAAAAAAAAAAAAAAAAAAAAAAQAAAAAAAAAAAAAAAAAAAAAAAAAAAAAAAAAAAAAAAAD/////QAEHgDIyAAAAAEEAcgBpAGEAbAAAAGkAAAAAAAAAAAAAAAAAAAAAAAAAAAAAAAAAAAAAAAAAAAAAAAAAAAAAAAAAAAAAAAAAAAABAAAAwFBNAAAAAAABAAAAAAAAAAAAAAAAAAAAAAAYAAAAAAAAAAEAAAAAAAAAAQAAAAoAAAAQAAAARwBlAG4AZQByAGEAbAAAAAgAAAAAAAAAAAAAAAEAAAABAAAArP7//4H9//8AAAAABgAAAFAAYQBuAGEAbQDhAAAAAAAAAAAAAAAAAAAAAAAAAAAAAAAAAAAAAAAAAAAAAAAAAAAAAAAAAAAAAAAAAAAAAAAAAAAAAAAAAAAAAAAAAAAAAAAAAAAAAAAAAAAAAAAAAAAAAAABAAAAAQAAAAAAAAACAAAAAAAAAAAAAACWAAAAAAAAAAAAAACWAAAAAAAAAGQAAAABAAAAAAAAAAEAAAAAAAAAAAAAAP8A/wAA//8AAQAAADIAAAD//wAAAAAAAAAAAAAAAAAAAAAAAAAAAAAAAAAAAAAAAAAAAAAAAAAAAQAAAAAAAAABAAAAAQAAAAAAAAAAAAAAAAAAAAAAAAABAAAAAQAAAAAAAAAAAAAAAAAAAAAAAAABAAAAAQAAAAAAAAAAAAAAAAAAAAAAAAABAAAAAQAAAAAAAAAAAAAAAAAAAAAAAACWAAAAAQAAAAEAAAAAAAAAAAAAAAAAAAABAAAAAQAAAP///wAAAAAAAAAAAAAAAAAAAAEAAAABAAAAAAAAAAAAAAAAAAAAAQAAAAEAAAD///8AAAAAAAAAAAAAAAAAAAAAAAAAAAAAAAIAAAAAAAAAAAAAAAAAAAAAAAAAAAAAAAAAAAAAAAAAAQAAAAEAAAAAAAAAAAAAAAAAAAACAAAAAAAAAAEAAAABAAAAAAAAAAAAAAAAAAAAAAAAAAMAAAD/////oAAEgDIyAAAAAEMAYQBsAGkAYgByAGkAAAAAAAAAAAAAAAAAAAAAAAAAAAAAAAAAAAAAAAAAAAAAAAAAAAAAAAAAAAAAAAAAAAABAAAAf39/AAAAAAABAAAAAAAAAAAAAAAAAAAAAAAAAAAAAAAAAAAAAAAAAAAAAAAAAAEAAAABAAAA////AAAAAAAAAAAAAAAAAAAAAAAAAAAAAAAAAAAAPAAAADwAAAA8AAAAAAAAAAAAAAAAAAAAAAAAAAAAAAAAAAAAAAAAAAAAAAAAAAAAAAAAAAAAAAAAAAAA/////4gBB4AyMgAAAABBAHIAaQBhAGwAAABpAAAAAAAAAAAAAAAAAAAAAAAAAAAAAAAAAAAAAAAAAAAAAAAAAAAAAAAAAAAAAAAAAAAAAQAAAAAAAAAAAAAAAQAAAAAAAAAAAAAAAAAAAAAAEAAAAEcAZQBuAGUAcgBhAGwAAAAAAAAAAAAAAAAAAAABAAAAAAAAAAAA8D8AAAAAAAAuQAAAAAAAAPA/AAAAAAAA4D8AAAAAAADwPwEAAAABAAAAAQAAAAEAAAABAAAAAAAAAAAAAAABAAAAAAABAAAAAAABAAAAAAABAAAAAAAAAAAAAAABAAAAAQAAAAEAAAABAAAAAQAAAAEAAAAAAAAAAAAAAAAAAAAAAAAAAAAAAAAAAAABAAAAAQAAAAAAAAAAAAAAAAAAAAIAAAAAAAAAAQAAAAEAAAAAAAAAAAAAAAAAAAAAAAAAAwAAAP/////IAAeAMjIAAAAAQwBhAGwAaQBiAHIAaQAAAAAAAAAAAAAAAAAAAAAAAAAAAAAAAAAAAAAAAAAAAAAAAAAAAAAAAAAAAAAAAAAAAAEAAAB/f38AAAAAAAEAAAAAAAAAAAAAAAAAAAAAAAAAAAAAAAAAAAAAAAAAAAAAAAAAAQAAAAEAAAD///8AAAAAAAAAAAAAAAAAAAAAAAAAAAAAAAAAAAA8AAAAPAAAADwAAAAAAAAAAAAAAAAAAAAAAAAAAAAAAAAAAAAAAAAAAAAAAAAAAAAAAAAAAAAAAAAAAAD/////iAEHgDIyAAAAAEEAcgBpAGEAbAAAAGkAAAAAAAAAAAAAAAAAAAAAAAAAAAAAAAAAAAAAAAAAAAAAAAAAAAAAAAAAAAAAAAAAAAABAAAAAAAAAAAAAAABAAAAAAAAAAAAAAAAAAAAAAAQAAAARwBlAG4AZQByAGEAbAAAAAIAAAAAAAAAAAAAAAEAAAAAAAAAAAAAAAAAAAAAAGlAAAAAAAAASUAAAAAAAAAkQAAAAAAAAAAAAQAAAAAAAAABAAAAAQAAAAEAAAAAAAAAAAAAAAEAAAAAAAEAAAAAAAEAAAAAAAEAAAAAAAAAAAAAAAEAAAABAAAAAAAAAAEAAAABAAAAAQAAAAEAAAAAAAAAAAAAAAAAAAABAAAAAQAAAP///wAAAAAAAAAAAAAAAAAAAAEAAAABAAAAAAAAAAAAAAAAAAAAAQAAAAEAAAD///8AAAAAAAAAAAAAAAAAAAAAAAAADwAAAAAAAAABAAAAHwAAAFQAAAAAAAAAAAAAAAAAAAAAAAAAAAAAAAAAAAAAAAAAAAAAAAAAAAAAAAAAAAAAAAAAAAAAAAAAAAAAAAAAAAAAAAAAAAAAAAAAAAAAAAAAAAAAAAAAAAAhAAAAGAAAABQAAAA/BQAAHgwAAKhIAAAaIgAAEAAAACYAAAAIAAAA/////wAAAAA="/>
              </a:ext>
            </a:extLst>
          </p:cNvGraphicFramePr>
          <p:nvPr/>
        </p:nvGraphicFramePr>
        <p:xfrm>
          <a:off x="617597" y="1713802"/>
          <a:ext cx="11081438" cy="3728891"/>
        </p:xfrm>
        <a:graphic>
          <a:graphicData uri="http://schemas.openxmlformats.org/drawingml/2006/chart">
            <c:chart xmlns:c="http://schemas.openxmlformats.org/drawingml/2006/chart" xmlns:r="http://schemas.openxmlformats.org/officeDocument/2006/relationships" r:id="rId2"/>
          </a:graphicData>
        </a:graphic>
      </p:graphicFrame>
      <p:sp>
        <p:nvSpPr>
          <p:cNvPr id="6" name="object 38">
            <a:extLst>
              <a:ext uri="{FF2B5EF4-FFF2-40B4-BE49-F238E27FC236}">
                <a16:creationId xmlns:a16="http://schemas.microsoft.com/office/drawing/2014/main" id="{FE5156D2-65F9-7737-84C6-7058CA981950}"/>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AA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G9zc0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vAMAAAAPAAAoBQAAfRUAABAgAAAmAAAACAAAAP//////////"/>
              </a:ext>
            </a:extLst>
          </p:cNvSpPr>
          <p:nvPr/>
        </p:nvSpPr>
        <p:spPr>
          <a:xfrm rot="16200000">
            <a:off x="-299027" y="2229844"/>
            <a:ext cx="1511066" cy="322183"/>
          </a:xfrm>
          <a:prstGeom prst="rect">
            <a:avLst/>
          </a:prstGeom>
          <a:noFill/>
          <a:ln>
            <a:noFill/>
          </a:ln>
          <a:effectLst/>
        </p:spPr>
        <p:txBody>
          <a:bodyPr vert="horz" wrap="square" lIns="0" tIns="0" rIns="0" bIns="0" numCol="1" spcCol="215900" anchor="ctr"/>
          <a:lstStyle/>
          <a:p>
            <a:pPr marL="12700" marR="0" lvl="0" indent="0" algn="ctr" defTabSz="914400" rtl="0" eaLnBrk="1" fontAlgn="auto" latinLnBrk="0" hangingPunct="1">
              <a:lnSpc>
                <a:spcPts val="1810"/>
              </a:lnSpc>
              <a:spcBef>
                <a:spcPts val="0"/>
              </a:spcBef>
              <a:spcAft>
                <a:spcPts val="0"/>
              </a:spcAft>
              <a:buClrTx/>
              <a:buSzTx/>
              <a:buFontTx/>
              <a:buNone/>
              <a:tabLst/>
              <a:defRPr lang="es-pa"/>
            </a:pPr>
            <a:r>
              <a:rPr kumimoji="0" lang="es-pa" sz="1800" b="0" i="0" u="none" strike="noStrike" kern="1200" cap="none" spc="600" normalizeH="0" baseline="0" noProof="0" dirty="0">
                <a:ln>
                  <a:noFill/>
                </a:ln>
                <a:solidFill>
                  <a:srgbClr val="9BBB59"/>
                </a:solidFill>
                <a:effectLst/>
                <a:uLnTx/>
                <a:uFillTx/>
                <a:latin typeface="Arial" pitchFamily="2" charset="0"/>
                <a:ea typeface="Calibri" pitchFamily="2" charset="0"/>
                <a:cs typeface="Arial" pitchFamily="2" charset="0"/>
              </a:rPr>
              <a:t>Mejor</a:t>
            </a:r>
          </a:p>
        </p:txBody>
      </p:sp>
      <p:sp>
        <p:nvSpPr>
          <p:cNvPr id="7" name="object 39">
            <a:extLst>
              <a:ext uri="{FF2B5EF4-FFF2-40B4-BE49-F238E27FC236}">
                <a16:creationId xmlns:a16="http://schemas.microsoft.com/office/drawing/2014/main" id="{4DFE04C8-FB9B-ACEE-E9E3-BA43302B0027}"/>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AA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gAMAACgXAADsBAAA5hsAABAgAAAmAAAACAAAAP//////////"/>
              </a:ext>
            </a:extLst>
          </p:cNvSpPr>
          <p:nvPr/>
        </p:nvSpPr>
        <p:spPr>
          <a:xfrm rot="16200000">
            <a:off x="-308642" y="4099918"/>
            <a:ext cx="1530300" cy="322186"/>
          </a:xfrm>
          <a:prstGeom prst="rect">
            <a:avLst/>
          </a:prstGeom>
          <a:noFill/>
          <a:ln>
            <a:noFill/>
          </a:ln>
          <a:effectLst/>
        </p:spPr>
        <p:txBody>
          <a:bodyPr vert="horz" wrap="square" lIns="0" tIns="0" rIns="0" bIns="0" numCol="1" spcCol="215900" anchor="ctr"/>
          <a:lstStyle/>
          <a:p>
            <a:pPr marL="12700" marR="0" lvl="0" indent="0" algn="ctr" defTabSz="914400" rtl="0" eaLnBrk="1" fontAlgn="auto" latinLnBrk="0" hangingPunct="1">
              <a:lnSpc>
                <a:spcPts val="1810"/>
              </a:lnSpc>
              <a:spcBef>
                <a:spcPts val="0"/>
              </a:spcBef>
              <a:spcAft>
                <a:spcPts val="0"/>
              </a:spcAft>
              <a:buClrTx/>
              <a:buSzTx/>
              <a:buFontTx/>
              <a:buNone/>
              <a:tabLst/>
              <a:defRPr lang="es-pa"/>
            </a:pPr>
            <a:r>
              <a:rPr kumimoji="0" lang="es-pa" sz="1800" b="0" i="0" u="none" strike="noStrike" kern="1200" cap="none" spc="600" normalizeH="0" baseline="0" noProof="0" dirty="0">
                <a:ln>
                  <a:noFill/>
                </a:ln>
                <a:solidFill>
                  <a:srgbClr val="E8344D"/>
                </a:solidFill>
                <a:effectLst/>
                <a:uLnTx/>
                <a:uFillTx/>
                <a:latin typeface="Arial" pitchFamily="2" charset="0"/>
                <a:ea typeface="Calibri" pitchFamily="2" charset="0"/>
                <a:cs typeface="Arial" pitchFamily="2" charset="0"/>
              </a:rPr>
              <a:t>Peor</a:t>
            </a:r>
          </a:p>
        </p:txBody>
      </p:sp>
      <p:sp>
        <p:nvSpPr>
          <p:cNvPr id="8" name="object 40">
            <a:extLst>
              <a:ext uri="{FF2B5EF4-FFF2-40B4-BE49-F238E27FC236}">
                <a16:creationId xmlns:a16="http://schemas.microsoft.com/office/drawing/2014/main" id="{ECED2281-FC40-C087-83B4-D48217249EBA}"/>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CwAAAA0AAAAAAAAAAAA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QAAAH5+fgAK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5+fgB/f38A7uzhA8zMzADAwP8Af39/AAAAAAAAAAAAAAAAAAAAAAAAAAAAIQAAABgAAAAUAAAAygAAABsWAADuBAAAGxYAABAAAAAmAAAACAAAAP//////////"/>
              </a:ext>
            </a:extLst>
          </p:cNvSpPr>
          <p:nvPr/>
        </p:nvSpPr>
        <p:spPr>
          <a:xfrm>
            <a:off x="-133289" y="3384776"/>
            <a:ext cx="673100" cy="0"/>
          </a:xfrm>
          <a:custGeom>
            <a:avLst/>
            <a:gdLst/>
            <a:ahLst/>
            <a:cxnLst/>
            <a:rect l="0" t="0" r="673100" b="0"/>
            <a:pathLst>
              <a:path w="673100">
                <a:moveTo>
                  <a:pt x="0" y="0"/>
                </a:moveTo>
                <a:lnTo>
                  <a:pt x="672503" y="0"/>
                </a:lnTo>
              </a:path>
            </a:pathLst>
          </a:custGeom>
          <a:noFill/>
          <a:ln w="6350" cap="flat" cmpd="sng" algn="ctr">
            <a:solidFill>
              <a:srgbClr val="7E7E7E"/>
            </a:solidFill>
            <a:prstDash val="sysDot"/>
            <a:headEnd type="none"/>
            <a:tailEnd type="none"/>
          </a:ln>
          <a:effectLst/>
        </p:spPr>
        <p:txBody>
          <a:bodyPr vert="horz" wrap="square" lIns="0" tIns="0" rIns="0" bIns="0" numCol="1" spcCol="215900" anchor="t"/>
          <a:lstStyle/>
          <a:p>
            <a:pPr marL="0" marR="0" lvl="0" indent="0" algn="l" defTabSz="914400" rtl="0" eaLnBrk="1" fontAlgn="auto" latinLnBrk="0" hangingPunct="1">
              <a:lnSpc>
                <a:spcPct val="100000"/>
              </a:lnSpc>
              <a:spcBef>
                <a:spcPts val="0"/>
              </a:spcBef>
              <a:spcAft>
                <a:spcPts val="0"/>
              </a:spcAft>
              <a:buClrTx/>
              <a:buSzTx/>
              <a:buFontTx/>
              <a:buNone/>
              <a:tabLst/>
              <a:defRPr lang="es-pa"/>
            </a:pPr>
            <a:endParaRPr kumimoji="0" lang="es-p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42">
            <a:extLst>
              <a:ext uri="{FF2B5EF4-FFF2-40B4-BE49-F238E27FC236}">
                <a16:creationId xmlns:a16="http://schemas.microsoft.com/office/drawing/2014/main" id="{1DCFAC98-283B-6D98-FBC6-9F4D9E4EFCE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BQ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GM6Y2g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vAgAACwLAADkFwAABA0AABAgAAAmAAAACAAAAP//////////"/>
              </a:ext>
            </a:extLst>
          </p:cNvSpPr>
          <p:nvPr/>
        </p:nvSpPr>
        <p:spPr>
          <a:xfrm>
            <a:off x="1414841" y="1699661"/>
            <a:ext cx="2463800" cy="299720"/>
          </a:xfrm>
          <a:prstGeom prst="rect">
            <a:avLst/>
          </a:prstGeom>
          <a:noFill/>
          <a:ln>
            <a:noFill/>
          </a:ln>
          <a:effectLst/>
        </p:spPr>
        <p:txBody>
          <a:bodyPr vert="horz" wrap="square" lIns="0" tIns="12700" rIns="0" bIns="0" numCol="1" spcCol="215900" anchor="t"/>
          <a:lstStyle/>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pa" sz="1800" b="1" i="0" u="none" strike="noStrike" kern="1200" cap="none" spc="-2" normalizeH="0" baseline="0" noProof="0" dirty="0">
                <a:ln>
                  <a:noFill/>
                </a:ln>
                <a:solidFill>
                  <a:srgbClr val="9BBB59"/>
                </a:solidFill>
                <a:effectLst/>
                <a:uLnTx/>
                <a:uFillTx/>
                <a:latin typeface="Calibri Light" panose="020F0302020204030204"/>
                <a:ea typeface="Calibri" pitchFamily="2" charset="0"/>
                <a:cs typeface="Carlito" charset="0"/>
              </a:rPr>
              <a:t>Confianza </a:t>
            </a:r>
            <a:r>
              <a:rPr kumimoji="0" lang="es-pa" sz="1800" b="1" i="0" u="none" strike="noStrike" kern="1200" cap="none" spc="0" normalizeH="0" baseline="0" noProof="0" dirty="0">
                <a:ln>
                  <a:noFill/>
                </a:ln>
                <a:solidFill>
                  <a:srgbClr val="9BBB59"/>
                </a:solidFill>
                <a:effectLst/>
                <a:uLnTx/>
                <a:uFillTx/>
                <a:latin typeface="Calibri Light" panose="020F0302020204030204"/>
                <a:ea typeface="Calibri" pitchFamily="2" charset="0"/>
                <a:cs typeface="Carlito" charset="0"/>
              </a:rPr>
              <a:t>del</a:t>
            </a:r>
            <a:r>
              <a:rPr kumimoji="0" lang="es-pa" sz="1800" b="1" i="0" u="none" strike="noStrike" kern="1200" cap="none" spc="-12" normalizeH="0" baseline="0" noProof="0" dirty="0">
                <a:ln>
                  <a:noFill/>
                </a:ln>
                <a:solidFill>
                  <a:srgbClr val="9BBB59"/>
                </a:solidFill>
                <a:effectLst/>
                <a:uLnTx/>
                <a:uFillTx/>
                <a:latin typeface="Calibri Light" panose="020F0302020204030204"/>
                <a:ea typeface="Calibri" pitchFamily="2" charset="0"/>
                <a:cs typeface="Carlito" charset="0"/>
              </a:rPr>
              <a:t> </a:t>
            </a:r>
            <a:r>
              <a:rPr kumimoji="0" lang="es-pa" sz="1800" b="1" i="0" u="none" strike="noStrike" kern="1200" cap="none" spc="-2" normalizeH="0" baseline="0" noProof="0" dirty="0">
                <a:ln>
                  <a:noFill/>
                </a:ln>
                <a:solidFill>
                  <a:srgbClr val="9BBB59"/>
                </a:solidFill>
                <a:effectLst/>
                <a:uLnTx/>
                <a:uFillTx/>
                <a:latin typeface="Calibri Light" panose="020F0302020204030204"/>
                <a:ea typeface="Calibri" pitchFamily="2" charset="0"/>
                <a:cs typeface="Carlito" charset="0"/>
              </a:rPr>
              <a:t>consumidor</a:t>
            </a:r>
            <a:endParaRPr kumimoji="0" lang="es-pa" sz="1800" b="0" i="0" u="none" strike="noStrike" kern="1200" cap="none" spc="0" normalizeH="0" baseline="0" noProof="0" dirty="0">
              <a:ln>
                <a:noFill/>
              </a:ln>
              <a:solidFill>
                <a:srgbClr val="9BBB59"/>
              </a:solidFill>
              <a:effectLst/>
              <a:uLnTx/>
              <a:uFillTx/>
              <a:latin typeface="Calibri Light" panose="020F0302020204030204"/>
              <a:ea typeface="Calibri" pitchFamily="2" charset="0"/>
              <a:cs typeface="Carlito" charset="0"/>
            </a:endParaRPr>
          </a:p>
        </p:txBody>
      </p:sp>
      <p:sp>
        <p:nvSpPr>
          <p:cNvPr id="10" name="object 43">
            <a:extLst>
              <a:ext uri="{FF2B5EF4-FFF2-40B4-BE49-F238E27FC236}">
                <a16:creationId xmlns:a16="http://schemas.microsoft.com/office/drawing/2014/main" id="{55EA9986-76D0-AD28-DE90-03B05885BF26}"/>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BQ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vAgAAL4cAADbGQAAlh4AABAgAAAmAAAACAAAAP//////////"/>
              </a:ext>
            </a:extLst>
          </p:cNvSpPr>
          <p:nvPr/>
        </p:nvSpPr>
        <p:spPr>
          <a:xfrm>
            <a:off x="1298636" y="5225090"/>
            <a:ext cx="2783205" cy="299720"/>
          </a:xfrm>
          <a:prstGeom prst="rect">
            <a:avLst/>
          </a:prstGeom>
          <a:noFill/>
          <a:ln>
            <a:noFill/>
          </a:ln>
          <a:effectLst/>
        </p:spPr>
        <p:txBody>
          <a:bodyPr vert="horz" wrap="square" lIns="0" tIns="12700" rIns="0" bIns="0" numCol="1" spcCol="215900" anchor="t"/>
          <a:lstStyle/>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pa" sz="1800" b="1" i="0" u="none" strike="noStrike" kern="1200" cap="none" spc="-2" normalizeH="0" baseline="0" noProof="0" dirty="0">
                <a:ln>
                  <a:noFill/>
                </a:ln>
                <a:solidFill>
                  <a:srgbClr val="E8344D"/>
                </a:solidFill>
                <a:effectLst/>
                <a:uLnTx/>
                <a:uFillTx/>
                <a:latin typeface="Calibri Light" panose="020F0302020204030204"/>
                <a:ea typeface="Calibri" pitchFamily="2" charset="0"/>
                <a:cs typeface="Carlito" charset="0"/>
              </a:rPr>
              <a:t>Desconfianza </a:t>
            </a:r>
            <a:r>
              <a:rPr kumimoji="0" lang="es-pa" sz="1800" b="1" i="0" u="none" strike="noStrike" kern="1200" cap="none" spc="0" normalizeH="0" baseline="0" noProof="0" dirty="0">
                <a:ln>
                  <a:noFill/>
                </a:ln>
                <a:solidFill>
                  <a:srgbClr val="E8344D"/>
                </a:solidFill>
                <a:effectLst/>
                <a:uLnTx/>
                <a:uFillTx/>
                <a:latin typeface="Calibri Light" panose="020F0302020204030204"/>
                <a:ea typeface="Calibri" pitchFamily="2" charset="0"/>
                <a:cs typeface="Carlito" charset="0"/>
              </a:rPr>
              <a:t>del</a:t>
            </a:r>
            <a:r>
              <a:rPr kumimoji="0" lang="es-pa" sz="1800" b="1" i="0" u="none" strike="noStrike" kern="1200" cap="none" spc="-9" normalizeH="0" baseline="0" noProof="0" dirty="0">
                <a:ln>
                  <a:noFill/>
                </a:ln>
                <a:solidFill>
                  <a:srgbClr val="E8344D"/>
                </a:solidFill>
                <a:effectLst/>
                <a:uLnTx/>
                <a:uFillTx/>
                <a:latin typeface="Calibri Light" panose="020F0302020204030204"/>
                <a:ea typeface="Calibri" pitchFamily="2" charset="0"/>
                <a:cs typeface="Carlito" charset="0"/>
              </a:rPr>
              <a:t> </a:t>
            </a:r>
            <a:r>
              <a:rPr kumimoji="0" lang="es-pa" sz="1800" b="1" i="0" u="none" strike="noStrike" kern="1200" cap="none" spc="-2" normalizeH="0" baseline="0" noProof="0" dirty="0">
                <a:ln>
                  <a:noFill/>
                </a:ln>
                <a:solidFill>
                  <a:srgbClr val="E8344D"/>
                </a:solidFill>
                <a:effectLst/>
                <a:uLnTx/>
                <a:uFillTx/>
                <a:latin typeface="Calibri Light" panose="020F0302020204030204"/>
                <a:ea typeface="Calibri" pitchFamily="2" charset="0"/>
                <a:cs typeface="Carlito" charset="0"/>
              </a:rPr>
              <a:t>consumidor</a:t>
            </a:r>
            <a:endParaRPr kumimoji="0" lang="es-pa" sz="1800" b="0" i="0" u="none" strike="noStrike" kern="1200" cap="none" spc="0" normalizeH="0" baseline="0" noProof="0" dirty="0">
              <a:ln>
                <a:noFill/>
              </a:ln>
              <a:solidFill>
                <a:srgbClr val="E8344D"/>
              </a:solidFill>
              <a:effectLst/>
              <a:uLnTx/>
              <a:uFillTx/>
              <a:latin typeface="Calibri Light" panose="020F0302020204030204"/>
              <a:ea typeface="Calibri" pitchFamily="2" charset="0"/>
              <a:cs typeface="Carlito" charset="0"/>
            </a:endParaRPr>
          </a:p>
        </p:txBody>
      </p:sp>
      <p:sp>
        <p:nvSpPr>
          <p:cNvPr id="11" name="object 44">
            <a:extLst>
              <a:ext uri="{FF2B5EF4-FFF2-40B4-BE49-F238E27FC236}">
                <a16:creationId xmlns:a16="http://schemas.microsoft.com/office/drawing/2014/main" id="{8CB6AF0E-EFAA-73A6-0388-AB4379A60AE3}"/>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CwAAAA0AAAAAAAAAAAA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QAAAH5+fgAK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5+fgB/f38A7uzhA8zMzADAwP8Af39/AAAAAAAAAAAAAAAAAAAAAAAAAAAAIQAAABgAAAAUAAAAvAgAAAgWAAC2SgAACBYAABAAAAAmAAAACAAAAP//////////"/>
              </a:ext>
            </a:extLst>
          </p:cNvSpPr>
          <p:nvPr/>
        </p:nvSpPr>
        <p:spPr>
          <a:xfrm>
            <a:off x="1264808" y="3391761"/>
            <a:ext cx="10188000" cy="0"/>
          </a:xfrm>
          <a:custGeom>
            <a:avLst/>
            <a:gdLst/>
            <a:ahLst/>
            <a:cxnLst/>
            <a:rect l="0" t="0" r="10725150" b="0"/>
            <a:pathLst>
              <a:path w="10725150">
                <a:moveTo>
                  <a:pt x="0" y="0"/>
                </a:moveTo>
                <a:lnTo>
                  <a:pt x="10724871" y="0"/>
                </a:lnTo>
              </a:path>
            </a:pathLst>
          </a:custGeom>
          <a:noFill/>
          <a:ln w="6350" cap="flat" cmpd="sng" algn="ctr">
            <a:solidFill>
              <a:srgbClr val="7E7E7E"/>
            </a:solidFill>
            <a:prstDash val="sysDot"/>
            <a:headEnd type="none"/>
            <a:tailEnd type="none"/>
          </a:ln>
          <a:effectLst/>
        </p:spPr>
        <p:txBody>
          <a:bodyPr vert="horz" wrap="square" lIns="0" tIns="0" rIns="0" bIns="0" numCol="1" spcCol="215900" anchor="t"/>
          <a:lstStyle/>
          <a:p>
            <a:pPr marL="0" marR="0" lvl="0" indent="0" algn="l" defTabSz="914400" rtl="0" eaLnBrk="1" fontAlgn="auto" latinLnBrk="0" hangingPunct="1">
              <a:lnSpc>
                <a:spcPct val="100000"/>
              </a:lnSpc>
              <a:spcBef>
                <a:spcPts val="0"/>
              </a:spcBef>
              <a:spcAft>
                <a:spcPts val="0"/>
              </a:spcAft>
              <a:buClrTx/>
              <a:buSzTx/>
              <a:buFontTx/>
              <a:buNone/>
              <a:tabLst/>
              <a:defRPr lang="es-pa"/>
            </a:pPr>
            <a:endParaRPr kumimoji="0" lang="es-p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50">
            <a:extLst>
              <a:ext uri="{FF2B5EF4-FFF2-40B4-BE49-F238E27FC236}">
                <a16:creationId xmlns:a16="http://schemas.microsoft.com/office/drawing/2014/main" id="{0F95A633-0C67-5239-DC86-AD2871FE377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BQ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zkYAAPAWAAAWSgAAJxgAABAgAAAmAAAACAAAAP//////////"/>
              </a:ext>
            </a:extLst>
          </p:cNvSpPr>
          <p:nvPr/>
        </p:nvSpPr>
        <p:spPr>
          <a:xfrm>
            <a:off x="11561996" y="3740041"/>
            <a:ext cx="429650" cy="288836"/>
          </a:xfrm>
          <a:prstGeom prst="rect">
            <a:avLst/>
          </a:prstGeom>
          <a:noFill/>
          <a:ln>
            <a:noFill/>
          </a:ln>
          <a:effectLst/>
        </p:spPr>
        <p:txBody>
          <a:bodyPr vert="horz" wrap="square" lIns="0" tIns="12700" rIns="0" bIns="0" numCol="1" spcCol="215900" anchor="t"/>
          <a:lstStyle/>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pa" sz="1200" b="1" i="0" u="none" strike="noStrike" kern="1200" cap="none" spc="-9" normalizeH="0" baseline="0" noProof="0" dirty="0">
                <a:ln>
                  <a:noFill/>
                </a:ln>
                <a:solidFill>
                  <a:srgbClr val="E8344D"/>
                </a:solidFill>
                <a:effectLst/>
                <a:uLnTx/>
                <a:uFillTx/>
                <a:latin typeface="Calibri Light" panose="020F0302020204030204"/>
                <a:ea typeface="Calibri" pitchFamily="2" charset="0"/>
                <a:cs typeface="Carlito" charset="0"/>
              </a:rPr>
              <a:t>-22</a:t>
            </a:r>
            <a:r>
              <a:rPr kumimoji="0" lang="es-pa" sz="1200" b="1" i="0" u="none" strike="noStrike" kern="1200" cap="none" spc="0" normalizeH="0" baseline="0" noProof="0" dirty="0">
                <a:ln>
                  <a:noFill/>
                </a:ln>
                <a:solidFill>
                  <a:srgbClr val="E8344D"/>
                </a:solidFill>
                <a:effectLst/>
                <a:uLnTx/>
                <a:uFillTx/>
                <a:latin typeface="Calibri Light" panose="020F0302020204030204"/>
                <a:ea typeface="Calibri" pitchFamily="2" charset="0"/>
                <a:cs typeface="Carlito" charset="0"/>
              </a:rPr>
              <a:t>pts</a:t>
            </a:r>
          </a:p>
        </p:txBody>
      </p:sp>
      <p:cxnSp>
        <p:nvCxnSpPr>
          <p:cNvPr id="13" name="Conector recto de flecha 12">
            <a:extLst>
              <a:ext uri="{FF2B5EF4-FFF2-40B4-BE49-F238E27FC236}">
                <a16:creationId xmlns:a16="http://schemas.microsoft.com/office/drawing/2014/main" id="{7B2BEF30-EEF4-5384-9E9A-984E274CB7EF}"/>
              </a:ext>
            </a:extLst>
          </p:cNvPr>
          <p:cNvCxnSpPr/>
          <p:nvPr/>
        </p:nvCxnSpPr>
        <p:spPr>
          <a:xfrm flipV="1">
            <a:off x="791255" y="1635403"/>
            <a:ext cx="0" cy="1562582"/>
          </a:xfrm>
          <a:prstGeom prst="straightConnector1">
            <a:avLst/>
          </a:prstGeom>
          <a:ln w="28575">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501CC36A-9A7D-B320-8115-FD117862D916}"/>
              </a:ext>
            </a:extLst>
          </p:cNvPr>
          <p:cNvCxnSpPr>
            <a:cxnSpLocks/>
          </p:cNvCxnSpPr>
          <p:nvPr/>
        </p:nvCxnSpPr>
        <p:spPr>
          <a:xfrm>
            <a:off x="791255" y="3463578"/>
            <a:ext cx="0" cy="1562582"/>
          </a:xfrm>
          <a:prstGeom prst="straightConnector1">
            <a:avLst/>
          </a:prstGeom>
          <a:ln w="28575">
            <a:solidFill>
              <a:srgbClr val="E8344D"/>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object 3">
            <a:extLst>
              <a:ext uri="{FF2B5EF4-FFF2-40B4-BE49-F238E27FC236}">
                <a16:creationId xmlns:a16="http://schemas.microsoft.com/office/drawing/2014/main" id="{0473A2A4-4ED5-D422-9C5A-35820DC9462E}"/>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BQ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aAEAAKcBAAD5SAAAmwkAAAAgAAAmAAAACAAAAP//////////"/>
              </a:ext>
            </a:extLst>
          </p:cNvSpPr>
          <p:nvPr/>
        </p:nvSpPr>
        <p:spPr>
          <a:xfrm>
            <a:off x="230392" y="163741"/>
            <a:ext cx="9542132" cy="1069351"/>
          </a:xfrm>
          <a:prstGeom prst="rect">
            <a:avLst/>
          </a:prstGeom>
          <a:noFill/>
          <a:ln>
            <a:noFill/>
          </a:ln>
          <a:effectLst/>
        </p:spPr>
        <p:txBody>
          <a:bodyPr vert="horz" wrap="square" lIns="0" tIns="12700" rIns="0" bIns="0" numCol="1" spcCol="215900" anchor="t"/>
          <a:lstStyle>
            <a:lvl1pPr>
              <a:defRPr lang="es-pa" sz="4800" b="0" i="0" cap="none">
                <a:solidFill>
                  <a:srgbClr val="7E7E7E"/>
                </a:solidFill>
                <a:latin typeface="Arial" pitchFamily="2" charset="0"/>
                <a:ea typeface="Calibri" pitchFamily="2" charset="0"/>
                <a:cs typeface="Calibri" pitchFamily="2" charset="0"/>
              </a:defRPr>
            </a:lvl1pPr>
            <a:lvl2pPr>
              <a:defRPr lang="es-pa"/>
            </a:lvl2pPr>
            <a:lvl3pPr>
              <a:defRPr lang="es-pa"/>
            </a:lvl3pPr>
            <a:lvl4pPr>
              <a:defRPr lang="es-pa"/>
            </a:lvl4pPr>
            <a:lvl5pPr>
              <a:defRPr lang="es-pa"/>
            </a:lvl5pPr>
            <a:lvl6pPr>
              <a:defRPr lang="es-pa"/>
            </a:lvl6pPr>
            <a:lvl7pPr>
              <a:defRPr lang="es-pa"/>
            </a:lvl7pPr>
            <a:lvl8pPr>
              <a:defRPr lang="es-pa"/>
            </a:lvl8pPr>
            <a:lvl9pPr>
              <a:defRPr lang="es-pa"/>
            </a:lvl9pPr>
          </a:lstStyle>
          <a:p>
            <a:pPr marL="12700" marR="0" lvl="0" indent="0" algn="l" defTabSz="914400" rtl="0" eaLnBrk="1" fontAlgn="auto" latinLnBrk="0" hangingPunct="1">
              <a:lnSpc>
                <a:spcPct val="100000"/>
              </a:lnSpc>
              <a:spcBef>
                <a:spcPts val="100"/>
              </a:spcBef>
              <a:spcAft>
                <a:spcPts val="0"/>
              </a:spcAft>
              <a:buClrTx/>
              <a:buSzTx/>
              <a:buFontTx/>
              <a:buNone/>
              <a:tabLst/>
              <a:defRPr lang="es-pa"/>
            </a:pPr>
            <a:r>
              <a:rPr kumimoji="0" lang="es-pa" sz="4000" b="1" i="0" u="none" strike="noStrike" kern="1200" cap="none" spc="-46" normalizeH="0" baseline="0" noProof="0" dirty="0">
                <a:ln>
                  <a:noFill/>
                </a:ln>
                <a:solidFill>
                  <a:prstClr val="black">
                    <a:lumMod val="75000"/>
                    <a:lumOff val="25000"/>
                  </a:prstClr>
                </a:solidFill>
                <a:effectLst/>
                <a:uLnTx/>
                <a:uFillTx/>
                <a:latin typeface="Calibri" panose="020F0502020204030204"/>
                <a:ea typeface="Calibri" pitchFamily="2" charset="0"/>
                <a:cs typeface="Calibri" pitchFamily="2" charset="0"/>
              </a:rPr>
              <a:t>Índice </a:t>
            </a:r>
            <a:r>
              <a:rPr kumimoji="0" lang="es-pa" sz="4000" b="1" i="0" u="none" strike="noStrike" kern="1200" cap="none" spc="-54" normalizeH="0" baseline="0" noProof="0" dirty="0">
                <a:ln>
                  <a:noFill/>
                </a:ln>
                <a:solidFill>
                  <a:prstClr val="black">
                    <a:lumMod val="75000"/>
                    <a:lumOff val="25000"/>
                  </a:prstClr>
                </a:solidFill>
                <a:effectLst/>
                <a:uLnTx/>
                <a:uFillTx/>
                <a:latin typeface="Calibri" panose="020F0502020204030204"/>
                <a:ea typeface="Calibri" pitchFamily="2" charset="0"/>
                <a:cs typeface="Calibri" pitchFamily="2" charset="0"/>
              </a:rPr>
              <a:t>de </a:t>
            </a:r>
            <a:r>
              <a:rPr kumimoji="0" lang="es-pa" sz="4000" b="1" i="0" u="none" strike="noStrike" kern="1200" cap="none" spc="-59" normalizeH="0" baseline="0" noProof="0" dirty="0">
                <a:ln>
                  <a:noFill/>
                </a:ln>
                <a:solidFill>
                  <a:prstClr val="black">
                    <a:lumMod val="75000"/>
                    <a:lumOff val="25000"/>
                  </a:prstClr>
                </a:solidFill>
                <a:effectLst/>
                <a:uLnTx/>
                <a:uFillTx/>
                <a:latin typeface="Calibri" panose="020F0502020204030204"/>
                <a:ea typeface="Calibri" pitchFamily="2" charset="0"/>
                <a:cs typeface="Calibri" pitchFamily="2" charset="0"/>
              </a:rPr>
              <a:t>Confianza del</a:t>
            </a:r>
            <a:r>
              <a:rPr kumimoji="0" lang="es-pa" sz="4000" b="1" i="0" u="none" strike="noStrike" kern="1200" cap="none" spc="-83" normalizeH="0" baseline="0" noProof="0" dirty="0">
                <a:ln>
                  <a:noFill/>
                </a:ln>
                <a:solidFill>
                  <a:prstClr val="black">
                    <a:lumMod val="75000"/>
                    <a:lumOff val="25000"/>
                  </a:prstClr>
                </a:solidFill>
                <a:effectLst/>
                <a:uLnTx/>
                <a:uFillTx/>
                <a:latin typeface="Calibri" panose="020F0502020204030204"/>
                <a:ea typeface="Calibri" pitchFamily="2" charset="0"/>
                <a:cs typeface="Calibri" pitchFamily="2" charset="0"/>
              </a:rPr>
              <a:t> </a:t>
            </a:r>
            <a:r>
              <a:rPr kumimoji="0" lang="es-pa" sz="4000" b="1" i="0" u="none" strike="noStrike" kern="1200" cap="none" spc="-46" normalizeH="0" baseline="0" noProof="0" dirty="0">
                <a:ln>
                  <a:noFill/>
                </a:ln>
                <a:solidFill>
                  <a:prstClr val="black">
                    <a:lumMod val="75000"/>
                    <a:lumOff val="25000"/>
                  </a:prstClr>
                </a:solidFill>
                <a:effectLst/>
                <a:uLnTx/>
                <a:uFillTx/>
                <a:latin typeface="Calibri" panose="020F0502020204030204"/>
                <a:ea typeface="Calibri" pitchFamily="2" charset="0"/>
                <a:cs typeface="Calibri" pitchFamily="2" charset="0"/>
              </a:rPr>
              <a:t>Consumidor ICC</a:t>
            </a:r>
            <a:endParaRPr kumimoji="0" lang="es-pa" sz="4000" b="1" i="0" u="none" strike="noStrike" kern="1200" cap="none" spc="-44" normalizeH="0" baseline="0" noProof="0" dirty="0">
              <a:ln>
                <a:noFill/>
              </a:ln>
              <a:solidFill>
                <a:prstClr val="black">
                  <a:lumMod val="75000"/>
                  <a:lumOff val="25000"/>
                </a:prstClr>
              </a:solidFill>
              <a:effectLst/>
              <a:uLnTx/>
              <a:uFillTx/>
              <a:latin typeface="Calibri" panose="020F0502020204030204"/>
              <a:ea typeface="Calibri" pitchFamily="2" charset="0"/>
              <a:cs typeface="Calibri" pitchFamily="2" charset="0"/>
            </a:endParaRPr>
          </a:p>
        </p:txBody>
      </p:sp>
      <p:sp>
        <p:nvSpPr>
          <p:cNvPr id="24" name="object 44">
            <a:extLst>
              <a:ext uri="{FF2B5EF4-FFF2-40B4-BE49-F238E27FC236}">
                <a16:creationId xmlns:a16="http://schemas.microsoft.com/office/drawing/2014/main" id="{C81965BE-B16B-DF2D-57FA-681AAAFE5F57}"/>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mnbtYhMAAAAlAAAAZAAAAE0AAAAAAAAAABQAAAAAAAAAA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MWsSg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7uzhA8zMzADAwP8Af39/AAAAAAAAAAAAAAAAAAAAAAAAAAAAIQAAABgAAAAUAAAAUCgAAIUnAAC5QwAAvCgAABAgAAAmAAAACAAAAP//////////"/>
              </a:ext>
            </a:extLst>
          </p:cNvSpPr>
          <p:nvPr/>
        </p:nvSpPr>
        <p:spPr>
          <a:xfrm>
            <a:off x="-310620" y="1047500"/>
            <a:ext cx="4455795" cy="197485"/>
          </a:xfrm>
          <a:prstGeom prst="rect">
            <a:avLst/>
          </a:prstGeom>
          <a:noFill/>
          <a:ln>
            <a:noFill/>
          </a:ln>
          <a:effectLst/>
        </p:spPr>
        <p:txBody>
          <a:bodyPr vert="horz" wrap="square" lIns="0" tIns="12700" rIns="0" bIns="0" numCol="1" spcCol="215900" anchor="t"/>
          <a:lstStyle/>
          <a:p>
            <a:pPr marL="12700" marR="0" lvl="0" indent="0" algn="r" defTabSz="914400" rtl="0" eaLnBrk="1" fontAlgn="auto" latinLnBrk="0" hangingPunct="1">
              <a:lnSpc>
                <a:spcPct val="100000"/>
              </a:lnSpc>
              <a:spcBef>
                <a:spcPts val="100"/>
              </a:spcBef>
              <a:spcAft>
                <a:spcPts val="0"/>
              </a:spcAft>
              <a:buClrTx/>
              <a:buSzTx/>
              <a:buFontTx/>
              <a:buNone/>
              <a:tabLst/>
              <a:defRPr lang="es-pa"/>
            </a:pPr>
            <a:r>
              <a:rPr kumimoji="0" lang="es-pa" sz="1200" b="1" i="1" u="none" strike="noStrike" kern="1200" cap="none" spc="-1"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Datos </a:t>
            </a:r>
            <a:r>
              <a:rPr kumimoji="0" lang="es-pa" sz="1200" b="1" i="1"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en </a:t>
            </a:r>
            <a:r>
              <a:rPr kumimoji="0" lang="es-pa" sz="1200" b="1" i="1" u="none" strike="noStrike" kern="1200" cap="none" spc="-1"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índices </a:t>
            </a:r>
            <a:r>
              <a:rPr kumimoji="0" lang="es-pa" sz="1200" b="0" i="1"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 </a:t>
            </a:r>
            <a:r>
              <a:rPr kumimoji="0" lang="es-pa" sz="1200" b="1" i="1" u="none" strike="noStrike" kern="1200" cap="none" spc="-1"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Base: </a:t>
            </a:r>
            <a:r>
              <a:rPr kumimoji="0" lang="es-pa" sz="1200" b="0" i="1" u="none" strike="noStrike" kern="1200" cap="none" spc="-1"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T</a:t>
            </a:r>
            <a:r>
              <a:rPr kumimoji="0" lang="es-pa" sz="1200" b="0" i="1" u="none" strike="noStrike" kern="1200" cap="none" spc="-2"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otal entrevistados </a:t>
            </a:r>
            <a:r>
              <a:rPr kumimoji="0" lang="es-pa" sz="1200" b="0" i="1" u="none" strike="noStrike" kern="1200" cap="none" spc="-1"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(n=700 por</a:t>
            </a:r>
            <a:r>
              <a:rPr kumimoji="0" lang="es-pa" sz="1200" b="0" i="1" u="none" strike="noStrike" kern="1200" cap="none" spc="3"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 </a:t>
            </a:r>
            <a:r>
              <a:rPr kumimoji="0" lang="es-pa" sz="1200" b="0" i="1" u="none" strike="noStrike" kern="1200" cap="none" spc="-1" normalizeH="0" baseline="0" noProof="0" dirty="0">
                <a:ln>
                  <a:noFill/>
                </a:ln>
                <a:solidFill>
                  <a:prstClr val="white">
                    <a:lumMod val="65000"/>
                  </a:prstClr>
                </a:solidFill>
                <a:effectLst/>
                <a:uLnTx/>
                <a:uFillTx/>
                <a:latin typeface="Calibri Light" panose="020F0302020204030204"/>
                <a:ea typeface="Calibri" pitchFamily="2" charset="0"/>
                <a:cs typeface="Carlito" charset="0"/>
              </a:rPr>
              <a:t>medición)</a:t>
            </a:r>
            <a:endParaRPr kumimoji="0" lang="es-pa" sz="1200" b="0" i="0" u="none" strike="noStrike" kern="1200" cap="none" spc="0" normalizeH="0" baseline="0" noProof="0" dirty="0">
              <a:ln>
                <a:noFill/>
              </a:ln>
              <a:solidFill>
                <a:prstClr val="white">
                  <a:lumMod val="65000"/>
                </a:prstClr>
              </a:solidFill>
              <a:effectLst/>
              <a:uLnTx/>
              <a:uFillTx/>
              <a:latin typeface="Calibri Light" panose="020F0302020204030204"/>
              <a:ea typeface="Calibri" pitchFamily="2" charset="0"/>
              <a:cs typeface="Carlito" charset="0"/>
            </a:endParaRPr>
          </a:p>
        </p:txBody>
      </p:sp>
      <p:cxnSp>
        <p:nvCxnSpPr>
          <p:cNvPr id="4" name="Conector recto 3">
            <a:extLst>
              <a:ext uri="{FF2B5EF4-FFF2-40B4-BE49-F238E27FC236}">
                <a16:creationId xmlns:a16="http://schemas.microsoft.com/office/drawing/2014/main" id="{FFCB1F46-0655-A81F-50C5-FF19AF4C5602}"/>
              </a:ext>
            </a:extLst>
          </p:cNvPr>
          <p:cNvCxnSpPr>
            <a:cxnSpLocks/>
          </p:cNvCxnSpPr>
          <p:nvPr/>
        </p:nvCxnSpPr>
        <p:spPr>
          <a:xfrm>
            <a:off x="-347241" y="960479"/>
            <a:ext cx="1011976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object 5">
            <a:extLst>
              <a:ext uri="{FF2B5EF4-FFF2-40B4-BE49-F238E27FC236}">
                <a16:creationId xmlns:a16="http://schemas.microsoft.com/office/drawing/2014/main" id="{52B15AF1-5749-C34D-4BC4-66B46A2DA7E3}"/>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xmlns:lc="http://schemas.openxmlformats.org/drawingml/2006/lockedCanvas" val="SMDATA_17_gt9SYxMAAAAlAAAAEQAAAA0AAAAAkAAAAEgAAACQAAAASAAAAAAAAAAA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AcAAAA4AAAAAAAAAAAAAAAAAAAA////AAAAAAAAAAAAAAAAAO8OAAAxIwAA5QYAAAAAAABkAAAAZAAAAAAAAAAjAAAABAAAAGQAAAAXAAAAFAAAAAAAAAAAAAAA/38AAP9/AAAAAAAACQAAAAQAAAAB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E+BvQX///8BAAAAAAAAAAAAAAAAAAAAAAAAAAAAAAAAAAAAAAAAAAAAAAACf39/AO7s4QPMzMwAwMD/AH9/fwAAAAAAAAAAAAAAAAD///8AAAAAACEAAAAYAAAAFAAAACZ1AABxPQAABnoAAIlDAAAQAAAAJgAAAAgAAAD//////////w=="/>
              </a:ext>
            </a:extLst>
          </p:cNvPicPr>
          <p:nvPr/>
        </p:nvPicPr>
        <p:blipFill>
          <a:blip r:embed="rId3" cstate="email">
            <a:extLst>
              <a:ext uri="{28A0092B-C50C-407E-A947-70E740481C1C}">
                <a14:useLocalDpi xmlns:a14="http://schemas.microsoft.com/office/drawing/2010/main"/>
              </a:ext>
            </a:extLst>
          </a:blip>
          <a:srcRect/>
          <a:stretch>
            <a:fillRect/>
          </a:stretch>
        </p:blipFill>
        <p:spPr>
          <a:xfrm>
            <a:off x="10963312" y="67720"/>
            <a:ext cx="663329" cy="801710"/>
          </a:xfrm>
          <a:prstGeom prst="rect">
            <a:avLst/>
          </a:prstGeom>
          <a:noFill/>
          <a:ln>
            <a:noFill/>
          </a:ln>
          <a:effectLst/>
        </p:spPr>
      </p:pic>
      <p:grpSp>
        <p:nvGrpSpPr>
          <p:cNvPr id="5" name="Grupo 4">
            <a:extLst>
              <a:ext uri="{FF2B5EF4-FFF2-40B4-BE49-F238E27FC236}">
                <a16:creationId xmlns:a16="http://schemas.microsoft.com/office/drawing/2014/main" id="{294E1616-40FD-4141-9D6F-BE3ED65EF403}"/>
              </a:ext>
            </a:extLst>
          </p:cNvPr>
          <p:cNvGrpSpPr/>
          <p:nvPr/>
        </p:nvGrpSpPr>
        <p:grpSpPr>
          <a:xfrm>
            <a:off x="8024327" y="6049172"/>
            <a:ext cx="3620746" cy="662389"/>
            <a:chOff x="6219137" y="283159"/>
            <a:chExt cx="5892505" cy="1133383"/>
          </a:xfrm>
        </p:grpSpPr>
        <p:pic>
          <p:nvPicPr>
            <p:cNvPr id="17" name="Imagen 16">
              <a:extLst>
                <a:ext uri="{FF2B5EF4-FFF2-40B4-BE49-F238E27FC236}">
                  <a16:creationId xmlns:a16="http://schemas.microsoft.com/office/drawing/2014/main" id="{58E3F9A0-6FA6-2F96-A1AC-1D72A81615EC}"/>
                </a:ext>
              </a:extLst>
            </p:cNvPr>
            <p:cNvPicPr>
              <a:picLocks noChangeAspect="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7169529" y="283159"/>
              <a:ext cx="4942113" cy="1133383"/>
            </a:xfrm>
            <a:prstGeom prst="rect">
              <a:avLst/>
            </a:prstGeom>
          </p:spPr>
        </p:pic>
        <p:pic>
          <p:nvPicPr>
            <p:cNvPr id="18" name="Imagen 17">
              <a:extLst>
                <a:ext uri="{FF2B5EF4-FFF2-40B4-BE49-F238E27FC236}">
                  <a16:creationId xmlns:a16="http://schemas.microsoft.com/office/drawing/2014/main" id="{EDEF2121-5336-E8C5-87BA-0C8E024E6A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9137" y="463754"/>
              <a:ext cx="950391" cy="772192"/>
            </a:xfrm>
            <a:prstGeom prst="rect">
              <a:avLst/>
            </a:prstGeom>
          </p:spPr>
        </p:pic>
      </p:grpSp>
    </p:spTree>
    <p:extLst>
      <p:ext uri="{BB962C8B-B14F-4D97-AF65-F5344CB8AC3E}">
        <p14:creationId xmlns:p14="http://schemas.microsoft.com/office/powerpoint/2010/main" val="4170813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D368241F-7DE4-4AC0-8BD0-3B38421FCA3C}"/>
              </a:ext>
            </a:extLst>
          </p:cNvPr>
          <p:cNvSpPr/>
          <p:nvPr/>
        </p:nvSpPr>
        <p:spPr>
          <a:xfrm>
            <a:off x="252820" y="4183759"/>
            <a:ext cx="6685145" cy="2085189"/>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30" name="Rectángulo 29">
            <a:extLst>
              <a:ext uri="{FF2B5EF4-FFF2-40B4-BE49-F238E27FC236}">
                <a16:creationId xmlns:a16="http://schemas.microsoft.com/office/drawing/2014/main" id="{EBA82EB9-BE1A-6EF2-228B-8D973D40ADD6}"/>
              </a:ext>
            </a:extLst>
          </p:cNvPr>
          <p:cNvSpPr/>
          <p:nvPr/>
        </p:nvSpPr>
        <p:spPr>
          <a:xfrm>
            <a:off x="7301122" y="1677586"/>
            <a:ext cx="4680197" cy="4591361"/>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68442" y="168600"/>
            <a:ext cx="10960769" cy="90677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1400" b="1" dirty="0">
                <a:latin typeface="Arial" panose="020B0604020202020204" pitchFamily="34" charset="0"/>
                <a:cs typeface="Arial" panose="020B0604020202020204" pitchFamily="34" charset="0"/>
              </a:rPr>
              <a:t>CRÉDITOS NUEVOS</a:t>
            </a:r>
            <a:br>
              <a:rPr lang="es-PA" sz="1400" b="1" dirty="0">
                <a:latin typeface="Arial" panose="020B0604020202020204" pitchFamily="34" charset="0"/>
                <a:cs typeface="Arial" panose="020B0604020202020204" pitchFamily="34" charset="0"/>
              </a:rPr>
            </a:br>
            <a:r>
              <a:rPr lang="es-PA" sz="1400" dirty="0">
                <a:latin typeface="Arial" panose="020B0604020202020204" pitchFamily="34" charset="0"/>
                <a:cs typeface="Arial" panose="020B0604020202020204" pitchFamily="34" charset="0"/>
              </a:rPr>
              <a:t>En enero-mayo de 2025 los créditos nuevos estuvieron 12.9% por encima del mismo periodo de 2024. Los créditos nuevos se han recuperado desde niveles mínimos durante la pandemia, estando por encima 7.8%. Casi la mitad del crédito nuevo corresponde a comercio y servicios, el cuál tuvo un crecimiento de 16.7% en el periodo enero-mayo. El crédito hipotecario se contrajo 13.5%.</a:t>
            </a:r>
            <a:endParaRPr kumimoji="0" lang="es-PA" sz="14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83959"/>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24276" y="80221"/>
            <a:ext cx="1116248" cy="618954"/>
          </a:xfrm>
          <a:prstGeom prst="rect">
            <a:avLst/>
          </a:prstGeom>
        </p:spPr>
      </p:pic>
      <p:sp>
        <p:nvSpPr>
          <p:cNvPr id="15" name="CuadroTexto 14">
            <a:extLst>
              <a:ext uri="{FF2B5EF4-FFF2-40B4-BE49-F238E27FC236}">
                <a16:creationId xmlns:a16="http://schemas.microsoft.com/office/drawing/2014/main" id="{D1D11E2A-BB4A-4BF5-A5B6-1F13AD3CC59A}"/>
              </a:ext>
            </a:extLst>
          </p:cNvPr>
          <p:cNvSpPr txBox="1"/>
          <p:nvPr/>
        </p:nvSpPr>
        <p:spPr>
          <a:xfrm>
            <a:off x="513196" y="6268948"/>
            <a:ext cx="496855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solidFill>
                  <a:prstClr val="black"/>
                </a:solidFill>
                <a:effectLst/>
                <a:uLnTx/>
                <a:uFillTx/>
                <a:latin typeface="Calibri"/>
                <a:ea typeface="+mn-ea"/>
                <a:cs typeface="+mn-cs"/>
              </a:rPr>
              <a:t>Fuente: Con base en información de la Superintendencia de Bancos de Panamá.</a:t>
            </a:r>
          </a:p>
        </p:txBody>
      </p:sp>
      <p:sp>
        <p:nvSpPr>
          <p:cNvPr id="18" name="CuadroTexto 15">
            <a:extLst>
              <a:ext uri="{FF2B5EF4-FFF2-40B4-BE49-F238E27FC236}">
                <a16:creationId xmlns:a16="http://schemas.microsoft.com/office/drawing/2014/main" id="{F326A01A-5EE4-4954-9E19-0647103F6A89}"/>
              </a:ext>
            </a:extLst>
          </p:cNvPr>
          <p:cNvSpPr txBox="1"/>
          <p:nvPr/>
        </p:nvSpPr>
        <p:spPr>
          <a:xfrm>
            <a:off x="7379096" y="1390387"/>
            <a:ext cx="4596504"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Créditos nuevos del sistema bancario nacional, miles de balboas</a:t>
            </a:r>
          </a:p>
          <a:p>
            <a:pPr algn="ctr"/>
            <a:endParaRPr lang="es-PA" sz="1400" u="none" dirty="0">
              <a:solidFill>
                <a:schemeClr val="tx1"/>
              </a:solidFill>
              <a:latin typeface="Franklin Gothic Demi Cond" panose="020B0706030402020204" pitchFamily="34" charset="0"/>
            </a:endParaRPr>
          </a:p>
        </p:txBody>
      </p:sp>
      <p:sp>
        <p:nvSpPr>
          <p:cNvPr id="21" name="CuadroTexto 12">
            <a:extLst>
              <a:ext uri="{FF2B5EF4-FFF2-40B4-BE49-F238E27FC236}">
                <a16:creationId xmlns:a16="http://schemas.microsoft.com/office/drawing/2014/main" id="{C84A9548-7F01-4541-B955-9787944F5998}"/>
              </a:ext>
            </a:extLst>
          </p:cNvPr>
          <p:cNvSpPr txBox="1"/>
          <p:nvPr/>
        </p:nvSpPr>
        <p:spPr>
          <a:xfrm>
            <a:off x="383716" y="3936609"/>
            <a:ext cx="6822345" cy="3078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Créditos nuevos del sistema bancario nacional, miles de balboas</a:t>
            </a:r>
          </a:p>
        </p:txBody>
      </p:sp>
      <p:sp>
        <p:nvSpPr>
          <p:cNvPr id="22" name="CuadroTexto 15">
            <a:extLst>
              <a:ext uri="{FF2B5EF4-FFF2-40B4-BE49-F238E27FC236}">
                <a16:creationId xmlns:a16="http://schemas.microsoft.com/office/drawing/2014/main" id="{532B5135-B697-DCB4-B134-9BAD524A4468}"/>
              </a:ext>
            </a:extLst>
          </p:cNvPr>
          <p:cNvSpPr txBox="1"/>
          <p:nvPr/>
        </p:nvSpPr>
        <p:spPr>
          <a:xfrm>
            <a:off x="1425333" y="1413688"/>
            <a:ext cx="4596504" cy="2638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Créditos nuevos del sistema bancario nacional, miles de balboas</a:t>
            </a:r>
          </a:p>
          <a:p>
            <a:pPr algn="ctr"/>
            <a:endParaRPr lang="es-PA" sz="1400" u="none" dirty="0">
              <a:solidFill>
                <a:schemeClr val="tx1"/>
              </a:solidFill>
              <a:latin typeface="Franklin Gothic Demi Cond" panose="020B0706030402020204" pitchFamily="34" charset="0"/>
            </a:endParaRPr>
          </a:p>
        </p:txBody>
      </p:sp>
      <p:graphicFrame>
        <p:nvGraphicFramePr>
          <p:cNvPr id="12" name="Gráfico 11">
            <a:extLst>
              <a:ext uri="{FF2B5EF4-FFF2-40B4-BE49-F238E27FC236}">
                <a16:creationId xmlns:a16="http://schemas.microsoft.com/office/drawing/2014/main" id="{5D7BA4C1-8DC9-36E7-60FC-D2F88B78C03A}"/>
              </a:ext>
            </a:extLst>
          </p:cNvPr>
          <p:cNvGraphicFramePr>
            <a:graphicFrameLocks/>
          </p:cNvGraphicFramePr>
          <p:nvPr>
            <p:extLst>
              <p:ext uri="{D42A27DB-BD31-4B8C-83A1-F6EECF244321}">
                <p14:modId xmlns:p14="http://schemas.microsoft.com/office/powerpoint/2010/main" val="25368105"/>
              </p:ext>
            </p:extLst>
          </p:nvPr>
        </p:nvGraphicFramePr>
        <p:xfrm>
          <a:off x="7373376" y="1743494"/>
          <a:ext cx="4535687" cy="44177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áfico 10">
            <a:extLst>
              <a:ext uri="{FF2B5EF4-FFF2-40B4-BE49-F238E27FC236}">
                <a16:creationId xmlns:a16="http://schemas.microsoft.com/office/drawing/2014/main" id="{BD3BD81C-86B1-47CF-9CD0-43805CE442FF}"/>
              </a:ext>
            </a:extLst>
          </p:cNvPr>
          <p:cNvGraphicFramePr>
            <a:graphicFrameLocks/>
          </p:cNvGraphicFramePr>
          <p:nvPr>
            <p:extLst>
              <p:ext uri="{D42A27DB-BD31-4B8C-83A1-F6EECF244321}">
                <p14:modId xmlns:p14="http://schemas.microsoft.com/office/powerpoint/2010/main" val="3657089295"/>
              </p:ext>
            </p:extLst>
          </p:nvPr>
        </p:nvGraphicFramePr>
        <p:xfrm>
          <a:off x="383716" y="4244472"/>
          <a:ext cx="6439115" cy="1955686"/>
        </p:xfrm>
        <a:graphic>
          <a:graphicData uri="http://schemas.openxmlformats.org/drawingml/2006/chart">
            <c:chart xmlns:c="http://schemas.openxmlformats.org/drawingml/2006/chart" xmlns:r="http://schemas.openxmlformats.org/officeDocument/2006/relationships" r:id="rId5"/>
          </a:graphicData>
        </a:graphic>
      </p:graphicFrame>
      <p:pic>
        <p:nvPicPr>
          <p:cNvPr id="13" name="Imagen 12">
            <a:extLst>
              <a:ext uri="{FF2B5EF4-FFF2-40B4-BE49-F238E27FC236}">
                <a16:creationId xmlns:a16="http://schemas.microsoft.com/office/drawing/2014/main" id="{015886C3-115E-5FE6-D12E-2EE3BC2325D5}"/>
              </a:ext>
            </a:extLst>
          </p:cNvPr>
          <p:cNvPicPr>
            <a:picLocks noChangeAspect="1"/>
          </p:cNvPicPr>
          <p:nvPr/>
        </p:nvPicPr>
        <p:blipFill>
          <a:blip r:embed="rId6"/>
          <a:stretch>
            <a:fillRect/>
          </a:stretch>
        </p:blipFill>
        <p:spPr>
          <a:xfrm>
            <a:off x="282937" y="1677585"/>
            <a:ext cx="6655028" cy="2259024"/>
          </a:xfrm>
          <a:prstGeom prst="rect">
            <a:avLst/>
          </a:prstGeom>
        </p:spPr>
      </p:pic>
    </p:spTree>
    <p:extLst>
      <p:ext uri="{BB962C8B-B14F-4D97-AF65-F5344CB8AC3E}">
        <p14:creationId xmlns:p14="http://schemas.microsoft.com/office/powerpoint/2010/main" val="5588730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8E45CAA-9B5F-ED08-498E-8E3E10C80A1C}"/>
              </a:ext>
            </a:extLst>
          </p:cNvPr>
          <p:cNvSpPr/>
          <p:nvPr/>
        </p:nvSpPr>
        <p:spPr>
          <a:xfrm>
            <a:off x="238079" y="1368156"/>
            <a:ext cx="5857921" cy="4707112"/>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6" name="Rectángulo 25">
            <a:extLst>
              <a:ext uri="{FF2B5EF4-FFF2-40B4-BE49-F238E27FC236}">
                <a16:creationId xmlns:a16="http://schemas.microsoft.com/office/drawing/2014/main" id="{62C772E0-C9CA-D223-ADBE-984BB115EB2C}"/>
              </a:ext>
            </a:extLst>
          </p:cNvPr>
          <p:cNvSpPr/>
          <p:nvPr/>
        </p:nvSpPr>
        <p:spPr>
          <a:xfrm>
            <a:off x="6272764" y="1395682"/>
            <a:ext cx="5711974" cy="4725482"/>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335357" y="136525"/>
            <a:ext cx="11649379" cy="85006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2000" b="1" dirty="0">
                <a:solidFill>
                  <a:schemeClr val="accent1">
                    <a:lumMod val="75000"/>
                  </a:schemeClr>
                </a:solidFill>
                <a:latin typeface="Arial Black" panose="020B0A04020102020204" pitchFamily="34" charset="0"/>
                <a:cs typeface="Arial" panose="020B0604020202020204" pitchFamily="34" charset="0"/>
              </a:rPr>
              <a:t>Variables proxy del consumo no alcanzan el nivel prepandemia</a:t>
            </a:r>
            <a:endParaRPr lang="es-MX" sz="2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2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La recaudación de </a:t>
            </a:r>
            <a:r>
              <a:rPr lang="es-MX" sz="1200" dirty="0">
                <a:latin typeface="Arial" panose="020B0604020202020204" pitchFamily="34" charset="0"/>
                <a:cs typeface="Arial" panose="020B0604020202020204" pitchFamily="34" charset="0"/>
              </a:rPr>
              <a:t>ITBMS e ISC se mantiene por debajo de lo observado antes de la pandemia, lo que podría reflejar lo que ha estado sucediendo con el consumo. Lo mismo se puede decir si tomamos como variable proxy los créditos nuevos de consumo personal. De hecho, las condiciones de la oferta de crédito nuevo,  los empleos perdidos por la pandemia y el importante aumento de la informalidad podrían ser la razón por la cual el consumo ha perdido dinámica.</a:t>
            </a:r>
            <a:endParaRPr kumimoji="0" lang="es-PA" sz="12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94315" y="5990977"/>
            <a:ext cx="1116248" cy="556149"/>
          </a:xfrm>
          <a:prstGeom prst="rect">
            <a:avLst/>
          </a:prstGeom>
        </p:spPr>
      </p:pic>
      <p:sp>
        <p:nvSpPr>
          <p:cNvPr id="19" name="CuadroTexto 12">
            <a:extLst>
              <a:ext uri="{FF2B5EF4-FFF2-40B4-BE49-F238E27FC236}">
                <a16:creationId xmlns:a16="http://schemas.microsoft.com/office/drawing/2014/main" id="{585030EF-72EC-41B0-BE53-1A8F4C8A8F3D}"/>
              </a:ext>
            </a:extLst>
          </p:cNvPr>
          <p:cNvSpPr txBox="1"/>
          <p:nvPr/>
        </p:nvSpPr>
        <p:spPr>
          <a:xfrm>
            <a:off x="626688" y="1428036"/>
            <a:ext cx="5646076" cy="30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Recaudación de ITBMS e ISC, miles de balboas</a:t>
            </a:r>
            <a:endParaRPr lang="es-PA" sz="1400" u="none" dirty="0">
              <a:solidFill>
                <a:schemeClr val="tx1"/>
              </a:solidFill>
              <a:latin typeface="Franklin Gothic Demi Cond" panose="020B0706030402020204" pitchFamily="34" charset="0"/>
            </a:endParaRPr>
          </a:p>
        </p:txBody>
      </p:sp>
      <p:sp>
        <p:nvSpPr>
          <p:cNvPr id="22" name="CuadroTexto 5">
            <a:extLst>
              <a:ext uri="{FF2B5EF4-FFF2-40B4-BE49-F238E27FC236}">
                <a16:creationId xmlns:a16="http://schemas.microsoft.com/office/drawing/2014/main" id="{57FC77A7-91F5-4B76-A75F-64A5AE4C111E}"/>
              </a:ext>
            </a:extLst>
          </p:cNvPr>
          <p:cNvSpPr txBox="1"/>
          <p:nvPr/>
        </p:nvSpPr>
        <p:spPr>
          <a:xfrm>
            <a:off x="6726877" y="1488039"/>
            <a:ext cx="5129764" cy="30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Créditos nuevos de consumo, millones de balboas</a:t>
            </a:r>
            <a:endParaRPr lang="es-PA" sz="1400" u="none" dirty="0">
              <a:solidFill>
                <a:schemeClr val="tx1"/>
              </a:solidFill>
              <a:latin typeface="Franklin Gothic Demi Cond" panose="020B0706030402020204" pitchFamily="34" charset="0"/>
            </a:endParaRPr>
          </a:p>
        </p:txBody>
      </p:sp>
      <p:sp>
        <p:nvSpPr>
          <p:cNvPr id="3" name="CuadroTexto 2">
            <a:extLst>
              <a:ext uri="{FF2B5EF4-FFF2-40B4-BE49-F238E27FC236}">
                <a16:creationId xmlns:a16="http://schemas.microsoft.com/office/drawing/2014/main" id="{109E4629-3B8D-3821-7981-9324E544EEDE}"/>
              </a:ext>
            </a:extLst>
          </p:cNvPr>
          <p:cNvSpPr txBox="1"/>
          <p:nvPr/>
        </p:nvSpPr>
        <p:spPr>
          <a:xfrm>
            <a:off x="182765" y="6136587"/>
            <a:ext cx="10531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effectLst/>
                <a:uLnTx/>
                <a:uFillTx/>
                <a:latin typeface="Calibri"/>
                <a:ea typeface="+mn-ea"/>
                <a:cs typeface="+mn-cs"/>
              </a:rPr>
              <a:t>Fuente: Con base en información del INEC (mar. 15, 2023). Instituto Nacional de Estadística y Censo - Panamá. Obtenido de https://www.inec.gob.pa/avance/Default.aspx?ID_CATEGORIA=1&amp;ID_IDIOMA=1</a:t>
            </a:r>
          </a:p>
        </p:txBody>
      </p:sp>
      <p:graphicFrame>
        <p:nvGraphicFramePr>
          <p:cNvPr id="12" name="Gráfico 11">
            <a:extLst>
              <a:ext uri="{FF2B5EF4-FFF2-40B4-BE49-F238E27FC236}">
                <a16:creationId xmlns:a16="http://schemas.microsoft.com/office/drawing/2014/main" id="{48D77BD6-6104-4B9A-902C-E6FC74577369}"/>
              </a:ext>
            </a:extLst>
          </p:cNvPr>
          <p:cNvGraphicFramePr>
            <a:graphicFrameLocks/>
          </p:cNvGraphicFramePr>
          <p:nvPr>
            <p:extLst>
              <p:ext uri="{D42A27DB-BD31-4B8C-83A1-F6EECF244321}">
                <p14:modId xmlns:p14="http://schemas.microsoft.com/office/powerpoint/2010/main" val="3633255812"/>
              </p:ext>
            </p:extLst>
          </p:nvPr>
        </p:nvGraphicFramePr>
        <p:xfrm>
          <a:off x="6427371" y="1795115"/>
          <a:ext cx="5429270" cy="41958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a:extLst>
              <a:ext uri="{FF2B5EF4-FFF2-40B4-BE49-F238E27FC236}">
                <a16:creationId xmlns:a16="http://schemas.microsoft.com/office/drawing/2014/main" id="{4292899D-66DD-04B0-AB5D-2258DE5F8F3F}"/>
              </a:ext>
            </a:extLst>
          </p:cNvPr>
          <p:cNvGraphicFramePr>
            <a:graphicFrameLocks/>
          </p:cNvGraphicFramePr>
          <p:nvPr>
            <p:extLst>
              <p:ext uri="{D42A27DB-BD31-4B8C-83A1-F6EECF244321}">
                <p14:modId xmlns:p14="http://schemas.microsoft.com/office/powerpoint/2010/main" val="2868595598"/>
              </p:ext>
            </p:extLst>
          </p:nvPr>
        </p:nvGraphicFramePr>
        <p:xfrm>
          <a:off x="335356" y="1767590"/>
          <a:ext cx="5608243" cy="42233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126985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829589FE-7593-4A35-9BEA-15A9A4EA4DB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74894C14-3F53-43CB-BFAA-14144AA0FCBB}"/>
              </a:ext>
            </a:extLst>
          </p:cNvPr>
          <p:cNvSpPr>
            <a:spLocks noGrp="1"/>
          </p:cNvSpPr>
          <p:nvPr>
            <p:ph type="title"/>
          </p:nvPr>
        </p:nvSpPr>
        <p:spPr>
          <a:xfrm>
            <a:off x="609600" y="302203"/>
            <a:ext cx="10972800" cy="1143000"/>
          </a:xfrm>
        </p:spPr>
        <p:txBody>
          <a:bodyPr>
            <a:normAutofit/>
          </a:bodyPr>
          <a:lstStyle/>
          <a:p>
            <a:pPr algn="l"/>
            <a:r>
              <a:rPr lang="es-PA" sz="4000" b="1" dirty="0">
                <a:solidFill>
                  <a:schemeClr val="accent1">
                    <a:lumMod val="75000"/>
                  </a:schemeClr>
                </a:solidFill>
                <a:latin typeface="Arial" panose="020B0604020202020204" pitchFamily="34" charset="0"/>
                <a:cs typeface="Arial" panose="020B0604020202020204" pitchFamily="34" charset="0"/>
              </a:rPr>
              <a:t>CONTENIDO</a:t>
            </a:r>
          </a:p>
        </p:txBody>
      </p:sp>
      <p:sp>
        <p:nvSpPr>
          <p:cNvPr id="4" name="Marcador de número de diapositiva 3">
            <a:extLst>
              <a:ext uri="{FF2B5EF4-FFF2-40B4-BE49-F238E27FC236}">
                <a16:creationId xmlns:a16="http://schemas.microsoft.com/office/drawing/2014/main" id="{A7A91F79-AEC8-4854-A515-EA90342DE3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5" name="13 Grupo">
            <a:extLst>
              <a:ext uri="{FF2B5EF4-FFF2-40B4-BE49-F238E27FC236}">
                <a16:creationId xmlns:a16="http://schemas.microsoft.com/office/drawing/2014/main" id="{E7D323D0-AAC3-42B6-B93C-70B72B4E2FBE}"/>
              </a:ext>
            </a:extLst>
          </p:cNvPr>
          <p:cNvGrpSpPr/>
          <p:nvPr/>
        </p:nvGrpSpPr>
        <p:grpSpPr>
          <a:xfrm>
            <a:off x="-1762" y="6525344"/>
            <a:ext cx="12193762" cy="332656"/>
            <a:chOff x="0" y="7457800"/>
            <a:chExt cx="10058400" cy="314600"/>
          </a:xfrm>
        </p:grpSpPr>
        <p:sp>
          <p:nvSpPr>
            <p:cNvPr id="6" name="3 Rectángulo">
              <a:extLst>
                <a:ext uri="{FF2B5EF4-FFF2-40B4-BE49-F238E27FC236}">
                  <a16:creationId xmlns:a16="http://schemas.microsoft.com/office/drawing/2014/main" id="{8935A0DC-BCC3-4BBC-91D2-25672515770C}"/>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7" name="10 Rectángulo">
              <a:extLst>
                <a:ext uri="{FF2B5EF4-FFF2-40B4-BE49-F238E27FC236}">
                  <a16:creationId xmlns:a16="http://schemas.microsoft.com/office/drawing/2014/main" id="{01A77A67-7C82-40A5-98AD-E82DAF338D16}"/>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7">
            <a:extLst>
              <a:ext uri="{FF2B5EF4-FFF2-40B4-BE49-F238E27FC236}">
                <a16:creationId xmlns:a16="http://schemas.microsoft.com/office/drawing/2014/main" id="{38AE0C73-A974-4366-9926-12EFE37574A9}"/>
              </a:ext>
            </a:extLst>
          </p:cNvPr>
          <p:cNvPicPr>
            <a:picLocks noChangeAspect="1"/>
          </p:cNvPicPr>
          <p:nvPr/>
        </p:nvPicPr>
        <p:blipFill>
          <a:blip r:embed="rId3"/>
          <a:stretch>
            <a:fillRect/>
          </a:stretch>
        </p:blipFill>
        <p:spPr>
          <a:xfrm>
            <a:off x="10508132" y="-15766"/>
            <a:ext cx="1538935" cy="878268"/>
          </a:xfrm>
          <a:prstGeom prst="rect">
            <a:avLst/>
          </a:prstGeom>
        </p:spPr>
      </p:pic>
      <p:sp>
        <p:nvSpPr>
          <p:cNvPr id="25" name="CuadroTexto 24">
            <a:extLst>
              <a:ext uri="{FF2B5EF4-FFF2-40B4-BE49-F238E27FC236}">
                <a16:creationId xmlns:a16="http://schemas.microsoft.com/office/drawing/2014/main" id="{0E58D0AB-D167-4EEC-4D62-470396163B69}"/>
              </a:ext>
            </a:extLst>
          </p:cNvPr>
          <p:cNvSpPr txBox="1"/>
          <p:nvPr/>
        </p:nvSpPr>
        <p:spPr>
          <a:xfrm>
            <a:off x="2942560" y="1337764"/>
            <a:ext cx="6097772" cy="558486"/>
          </a:xfrm>
          <a:prstGeom prst="rect">
            <a:avLst/>
          </a:prstGeom>
          <a:noFill/>
        </p:spPr>
        <p:txBody>
          <a:bodyPr wrap="square">
            <a:spAutoFit/>
          </a:bodyPr>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466A"/>
                </a:solidFill>
                <a:effectLst/>
                <a:uLnTx/>
                <a:uFillTx/>
                <a:latin typeface="Arial" panose="020B0604020202020204" pitchFamily="34" charset="0"/>
                <a:ea typeface="+mn-ea"/>
                <a:cs typeface="Arial" panose="020B0604020202020204" pitchFamily="34" charset="0"/>
              </a:rPr>
              <a:t>ÁMBITO INTERNACIONAL</a:t>
            </a:r>
          </a:p>
        </p:txBody>
      </p:sp>
      <p:sp>
        <p:nvSpPr>
          <p:cNvPr id="27" name="CuadroTexto 26">
            <a:extLst>
              <a:ext uri="{FF2B5EF4-FFF2-40B4-BE49-F238E27FC236}">
                <a16:creationId xmlns:a16="http://schemas.microsoft.com/office/drawing/2014/main" id="{3098D5AC-839E-01A4-F080-AA851BC69688}"/>
              </a:ext>
            </a:extLst>
          </p:cNvPr>
          <p:cNvSpPr txBox="1"/>
          <p:nvPr/>
        </p:nvSpPr>
        <p:spPr>
          <a:xfrm>
            <a:off x="2904585" y="2382299"/>
            <a:ext cx="6097772" cy="558486"/>
          </a:xfrm>
          <a:prstGeom prst="rect">
            <a:avLst/>
          </a:prstGeom>
          <a:noFill/>
        </p:spPr>
        <p:txBody>
          <a:bodyPr wrap="square">
            <a:spAutoFit/>
          </a:bodyPr>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466A"/>
                </a:solidFill>
                <a:effectLst/>
                <a:uLnTx/>
                <a:uFillTx/>
                <a:latin typeface="Arial" panose="020B0604020202020204" pitchFamily="34" charset="0"/>
                <a:ea typeface="+mn-ea"/>
                <a:cs typeface="Arial" panose="020B0604020202020204" pitchFamily="34" charset="0"/>
              </a:rPr>
              <a:t>DESEMPEÑO MACROECONÓMICO</a:t>
            </a:r>
          </a:p>
        </p:txBody>
      </p:sp>
      <p:sp>
        <p:nvSpPr>
          <p:cNvPr id="29" name="CuadroTexto 28">
            <a:extLst>
              <a:ext uri="{FF2B5EF4-FFF2-40B4-BE49-F238E27FC236}">
                <a16:creationId xmlns:a16="http://schemas.microsoft.com/office/drawing/2014/main" id="{5F69137E-9BAE-D806-6AFC-1F9D049C278F}"/>
              </a:ext>
            </a:extLst>
          </p:cNvPr>
          <p:cNvSpPr txBox="1"/>
          <p:nvPr/>
        </p:nvSpPr>
        <p:spPr>
          <a:xfrm>
            <a:off x="2862411" y="4202147"/>
            <a:ext cx="6097772" cy="558486"/>
          </a:xfrm>
          <a:prstGeom prst="rect">
            <a:avLst/>
          </a:prstGeom>
          <a:noFill/>
        </p:spPr>
        <p:txBody>
          <a:bodyPr wrap="square">
            <a:spAutoFit/>
          </a:bodyPr>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466A"/>
                </a:solidFill>
                <a:effectLst/>
                <a:uLnTx/>
                <a:uFillTx/>
                <a:latin typeface="Arial" panose="020B0604020202020204" pitchFamily="34" charset="0"/>
                <a:ea typeface="+mn-ea"/>
                <a:cs typeface="Arial" panose="020B0604020202020204" pitchFamily="34" charset="0"/>
              </a:rPr>
              <a:t>PROYECCIONES ECONÓMICAS</a:t>
            </a:r>
          </a:p>
        </p:txBody>
      </p:sp>
      <p:sp>
        <p:nvSpPr>
          <p:cNvPr id="32" name="Elipse 31">
            <a:extLst>
              <a:ext uri="{FF2B5EF4-FFF2-40B4-BE49-F238E27FC236}">
                <a16:creationId xmlns:a16="http://schemas.microsoft.com/office/drawing/2014/main" id="{1493911C-2715-D447-7142-E6373A3A3FEE}"/>
              </a:ext>
            </a:extLst>
          </p:cNvPr>
          <p:cNvSpPr/>
          <p:nvPr/>
        </p:nvSpPr>
        <p:spPr>
          <a:xfrm>
            <a:off x="1998301" y="1445203"/>
            <a:ext cx="696406" cy="631035"/>
          </a:xfrm>
          <a:prstGeom prst="ellipse">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Elipse 32">
            <a:extLst>
              <a:ext uri="{FF2B5EF4-FFF2-40B4-BE49-F238E27FC236}">
                <a16:creationId xmlns:a16="http://schemas.microsoft.com/office/drawing/2014/main" id="{6EF48D9D-C77A-10B9-80A6-A87854C4D42C}"/>
              </a:ext>
            </a:extLst>
          </p:cNvPr>
          <p:cNvSpPr/>
          <p:nvPr/>
        </p:nvSpPr>
        <p:spPr>
          <a:xfrm>
            <a:off x="1998301" y="2455733"/>
            <a:ext cx="696406" cy="631035"/>
          </a:xfrm>
          <a:prstGeom prst="ellipse">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Elipse 33">
            <a:extLst>
              <a:ext uri="{FF2B5EF4-FFF2-40B4-BE49-F238E27FC236}">
                <a16:creationId xmlns:a16="http://schemas.microsoft.com/office/drawing/2014/main" id="{5D17DDD2-5556-90B3-5023-C6D2A9E7A645}"/>
              </a:ext>
            </a:extLst>
          </p:cNvPr>
          <p:cNvSpPr/>
          <p:nvPr/>
        </p:nvSpPr>
        <p:spPr>
          <a:xfrm>
            <a:off x="1998301" y="4255375"/>
            <a:ext cx="696406" cy="631035"/>
          </a:xfrm>
          <a:prstGeom prst="ellipse">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CuadroTexto 35">
            <a:extLst>
              <a:ext uri="{FF2B5EF4-FFF2-40B4-BE49-F238E27FC236}">
                <a16:creationId xmlns:a16="http://schemas.microsoft.com/office/drawing/2014/main" id="{BD8BE3BE-EA33-3242-DC16-F7B14FCE51E2}"/>
              </a:ext>
            </a:extLst>
          </p:cNvPr>
          <p:cNvSpPr txBox="1"/>
          <p:nvPr/>
        </p:nvSpPr>
        <p:spPr>
          <a:xfrm>
            <a:off x="2166005" y="1485795"/>
            <a:ext cx="5287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s-PA"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CuadroTexto 37">
            <a:extLst>
              <a:ext uri="{FF2B5EF4-FFF2-40B4-BE49-F238E27FC236}">
                <a16:creationId xmlns:a16="http://schemas.microsoft.com/office/drawing/2014/main" id="{ECAFF83A-1418-5614-EE6C-BFD624007019}"/>
              </a:ext>
            </a:extLst>
          </p:cNvPr>
          <p:cNvSpPr txBox="1"/>
          <p:nvPr/>
        </p:nvSpPr>
        <p:spPr>
          <a:xfrm>
            <a:off x="2166005" y="2503334"/>
            <a:ext cx="60977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s-PA"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CuadroTexto 39">
            <a:extLst>
              <a:ext uri="{FF2B5EF4-FFF2-40B4-BE49-F238E27FC236}">
                <a16:creationId xmlns:a16="http://schemas.microsoft.com/office/drawing/2014/main" id="{769D2B13-1DD9-6DFA-32E7-3E4C43385FB7}"/>
              </a:ext>
            </a:extLst>
          </p:cNvPr>
          <p:cNvSpPr txBox="1"/>
          <p:nvPr/>
        </p:nvSpPr>
        <p:spPr>
          <a:xfrm>
            <a:off x="2166005" y="4309282"/>
            <a:ext cx="60977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es-PA"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Elipse 8">
            <a:extLst>
              <a:ext uri="{FF2B5EF4-FFF2-40B4-BE49-F238E27FC236}">
                <a16:creationId xmlns:a16="http://schemas.microsoft.com/office/drawing/2014/main" id="{B30B449D-C780-C469-0D88-ED7AC14AA606}"/>
              </a:ext>
            </a:extLst>
          </p:cNvPr>
          <p:cNvSpPr/>
          <p:nvPr/>
        </p:nvSpPr>
        <p:spPr>
          <a:xfrm>
            <a:off x="1998301" y="3342330"/>
            <a:ext cx="696406" cy="631035"/>
          </a:xfrm>
          <a:prstGeom prst="ellipse">
            <a:avLst/>
          </a:prstGeom>
          <a:solidFill>
            <a:schemeClr val="bg1"/>
          </a:solidFill>
          <a:ln>
            <a:solidFill>
              <a:schemeClr val="tx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CuadroTexto 11">
            <a:extLst>
              <a:ext uri="{FF2B5EF4-FFF2-40B4-BE49-F238E27FC236}">
                <a16:creationId xmlns:a16="http://schemas.microsoft.com/office/drawing/2014/main" id="{7046557E-3C31-939A-4E6C-90AB6F3C0320}"/>
              </a:ext>
            </a:extLst>
          </p:cNvPr>
          <p:cNvSpPr txBox="1"/>
          <p:nvPr/>
        </p:nvSpPr>
        <p:spPr>
          <a:xfrm>
            <a:off x="2169215" y="3400286"/>
            <a:ext cx="60945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s-PA"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CuadroTexto 13">
            <a:extLst>
              <a:ext uri="{FF2B5EF4-FFF2-40B4-BE49-F238E27FC236}">
                <a16:creationId xmlns:a16="http://schemas.microsoft.com/office/drawing/2014/main" id="{EF4A86AA-38F1-E453-63DE-CBA2FF5C0D97}"/>
              </a:ext>
            </a:extLst>
          </p:cNvPr>
          <p:cNvSpPr txBox="1"/>
          <p:nvPr/>
        </p:nvSpPr>
        <p:spPr>
          <a:xfrm>
            <a:off x="2942560" y="3183618"/>
            <a:ext cx="6150634" cy="558486"/>
          </a:xfrm>
          <a:prstGeom prst="rect">
            <a:avLst/>
          </a:prstGeom>
          <a:noFill/>
        </p:spPr>
        <p:txBody>
          <a:bodyPr wrap="square">
            <a:spAutoFit/>
          </a:bodyPr>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A466A"/>
                </a:solidFill>
                <a:effectLst/>
                <a:uLnTx/>
                <a:uFillTx/>
                <a:latin typeface="Arial" panose="020B0604020202020204" pitchFamily="34" charset="0"/>
                <a:ea typeface="+mn-ea"/>
                <a:cs typeface="Arial" panose="020B0604020202020204" pitchFamily="34" charset="0"/>
              </a:rPr>
              <a:t>DESEMPEÑO DE SECTORES RELEVANTES</a:t>
            </a:r>
          </a:p>
        </p:txBody>
      </p:sp>
    </p:spTree>
    <p:extLst>
      <p:ext uri="{BB962C8B-B14F-4D97-AF65-F5344CB8AC3E}">
        <p14:creationId xmlns:p14="http://schemas.microsoft.com/office/powerpoint/2010/main" val="37042132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C0809-98CC-6038-EA4E-7893802DEB4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5DA7002-468C-ABF2-DA21-18F57C0DE55B}"/>
              </a:ext>
            </a:extLst>
          </p:cNvPr>
          <p:cNvSpPr>
            <a:spLocks noGrp="1"/>
          </p:cNvSpPr>
          <p:nvPr>
            <p:ph type="title"/>
          </p:nvPr>
        </p:nvSpPr>
        <p:spPr>
          <a:xfrm>
            <a:off x="386862" y="182564"/>
            <a:ext cx="11594123" cy="365126"/>
          </a:xfrm>
        </p:spPr>
        <p:txBody>
          <a:bodyPr vert="horz" lIns="91440" tIns="45720" rIns="91440" bIns="45720" rtlCol="0" anchor="ctr">
            <a:noAutofit/>
          </a:bodyPr>
          <a:lstStyle/>
          <a:p>
            <a:pPr algn="ctr"/>
            <a:r>
              <a:rPr lang="es-PA" sz="2800" b="1" dirty="0">
                <a:solidFill>
                  <a:schemeClr val="accent1">
                    <a:lumMod val="75000"/>
                  </a:schemeClr>
                </a:solidFill>
                <a:latin typeface="Arial Black" panose="020B0A04020102020204" pitchFamily="34" charset="0"/>
                <a:cs typeface="Arial" panose="020B0604020202020204" pitchFamily="34" charset="0"/>
              </a:rPr>
              <a:t>Créditos nuevos de consumo personal e hipoteca</a:t>
            </a:r>
          </a:p>
        </p:txBody>
      </p:sp>
      <p:sp>
        <p:nvSpPr>
          <p:cNvPr id="3" name="Marcador de contenido 2">
            <a:extLst>
              <a:ext uri="{FF2B5EF4-FFF2-40B4-BE49-F238E27FC236}">
                <a16:creationId xmlns:a16="http://schemas.microsoft.com/office/drawing/2014/main" id="{6BC32A6D-B6B6-F419-DC7C-438FEEFA07DF}"/>
              </a:ext>
            </a:extLst>
          </p:cNvPr>
          <p:cNvSpPr>
            <a:spLocks noGrp="1"/>
          </p:cNvSpPr>
          <p:nvPr>
            <p:ph idx="1"/>
          </p:nvPr>
        </p:nvSpPr>
        <p:spPr>
          <a:xfrm>
            <a:off x="486508" y="817440"/>
            <a:ext cx="4120661" cy="4351338"/>
          </a:xfrm>
        </p:spPr>
        <p:txBody>
          <a:bodyPr>
            <a:normAutofit fontScale="92500" lnSpcReduction="10000"/>
          </a:bodyPr>
          <a:lstStyle/>
          <a:p>
            <a:pPr marL="0" indent="0">
              <a:buNone/>
            </a:pPr>
            <a:r>
              <a:rPr lang="es-PA" dirty="0"/>
              <a:t>El crédito nuevo de consumo personal lleva un rumbo distinto que el hipotecario. Desde 2023, este último viene decreciendo. La demanda de crédito nuevo hipotecario también se ha visto afectada este año por la terminación del bono de vivienda de 10 mil balboas y la modificación de los subsidios de tasa de interés preferencial.</a:t>
            </a:r>
          </a:p>
        </p:txBody>
      </p:sp>
      <p:sp>
        <p:nvSpPr>
          <p:cNvPr id="4" name="Marcador de número de diapositiva 3">
            <a:extLst>
              <a:ext uri="{FF2B5EF4-FFF2-40B4-BE49-F238E27FC236}">
                <a16:creationId xmlns:a16="http://schemas.microsoft.com/office/drawing/2014/main" id="{BD818EAE-5619-054C-3D94-82812605EF4F}"/>
              </a:ext>
            </a:extLst>
          </p:cNvPr>
          <p:cNvSpPr>
            <a:spLocks noGrp="1"/>
          </p:cNvSpPr>
          <p:nvPr>
            <p:ph type="sldNum" sz="quarter" idx="12"/>
          </p:nvPr>
        </p:nvSpPr>
        <p:spPr/>
        <p:txBody>
          <a:bodyPr/>
          <a:lstStyle/>
          <a:p>
            <a:fld id="{6072E7D6-F582-42A1-A5CC-43482DB96043}" type="slidenum">
              <a:rPr lang="es-PA" smtClean="0"/>
              <a:t>20</a:t>
            </a:fld>
            <a:endParaRPr lang="es-PA"/>
          </a:p>
        </p:txBody>
      </p:sp>
      <p:grpSp>
        <p:nvGrpSpPr>
          <p:cNvPr id="5" name="13 Grupo">
            <a:extLst>
              <a:ext uri="{FF2B5EF4-FFF2-40B4-BE49-F238E27FC236}">
                <a16:creationId xmlns:a16="http://schemas.microsoft.com/office/drawing/2014/main" id="{4134A4F5-F6D8-07AB-E70C-A1CCE80668B9}"/>
              </a:ext>
            </a:extLst>
          </p:cNvPr>
          <p:cNvGrpSpPr>
            <a:grpSpLocks/>
          </p:cNvGrpSpPr>
          <p:nvPr/>
        </p:nvGrpSpPr>
        <p:grpSpPr bwMode="auto">
          <a:xfrm>
            <a:off x="0" y="6356350"/>
            <a:ext cx="12192000" cy="478408"/>
            <a:chOff x="0" y="7457800"/>
            <a:chExt cx="10058400" cy="314600"/>
          </a:xfrm>
        </p:grpSpPr>
        <p:sp>
          <p:nvSpPr>
            <p:cNvPr id="6" name="3 Rectángulo">
              <a:extLst>
                <a:ext uri="{FF2B5EF4-FFF2-40B4-BE49-F238E27FC236}">
                  <a16:creationId xmlns:a16="http://schemas.microsoft.com/office/drawing/2014/main" id="{7C6AB769-6A17-AC7D-3C4E-823B87707D17}"/>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7" name="10 Rectángulo">
              <a:extLst>
                <a:ext uri="{FF2B5EF4-FFF2-40B4-BE49-F238E27FC236}">
                  <a16:creationId xmlns:a16="http://schemas.microsoft.com/office/drawing/2014/main" id="{D10618EA-C883-8F62-8E41-230418E1EAE1}"/>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aphicFrame>
        <p:nvGraphicFramePr>
          <p:cNvPr id="8" name="Gráfico 7">
            <a:extLst>
              <a:ext uri="{FF2B5EF4-FFF2-40B4-BE49-F238E27FC236}">
                <a16:creationId xmlns:a16="http://schemas.microsoft.com/office/drawing/2014/main" id="{DC895CD1-EE34-4D9E-A693-BFEB409DC581}"/>
              </a:ext>
            </a:extLst>
          </p:cNvPr>
          <p:cNvGraphicFramePr>
            <a:graphicFrameLocks/>
          </p:cNvGraphicFramePr>
          <p:nvPr>
            <p:extLst>
              <p:ext uri="{D42A27DB-BD31-4B8C-83A1-F6EECF244321}">
                <p14:modId xmlns:p14="http://schemas.microsoft.com/office/powerpoint/2010/main" val="1207985440"/>
              </p:ext>
            </p:extLst>
          </p:nvPr>
        </p:nvGraphicFramePr>
        <p:xfrm>
          <a:off x="4776054" y="921727"/>
          <a:ext cx="7099114" cy="49202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77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8E45CAA-9B5F-ED08-498E-8E3E10C80A1C}"/>
              </a:ext>
            </a:extLst>
          </p:cNvPr>
          <p:cNvSpPr/>
          <p:nvPr/>
        </p:nvSpPr>
        <p:spPr>
          <a:xfrm>
            <a:off x="238079" y="3336784"/>
            <a:ext cx="5857921" cy="2738484"/>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6" name="Rectángulo 25">
            <a:extLst>
              <a:ext uri="{FF2B5EF4-FFF2-40B4-BE49-F238E27FC236}">
                <a16:creationId xmlns:a16="http://schemas.microsoft.com/office/drawing/2014/main" id="{62C772E0-C9CA-D223-ADBE-984BB115EB2C}"/>
              </a:ext>
            </a:extLst>
          </p:cNvPr>
          <p:cNvSpPr/>
          <p:nvPr/>
        </p:nvSpPr>
        <p:spPr>
          <a:xfrm>
            <a:off x="6272764" y="989791"/>
            <a:ext cx="5711974" cy="5131373"/>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207262" y="131183"/>
            <a:ext cx="11649379" cy="858608"/>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1800" dirty="0">
                <a:solidFill>
                  <a:schemeClr val="accent1">
                    <a:lumMod val="75000"/>
                  </a:schemeClr>
                </a:solidFill>
                <a:latin typeface="Arial Black" panose="020B0A04020102020204" pitchFamily="34" charset="0"/>
              </a:rPr>
              <a:t>Las camionetas SUV lideran la preferencia de los consumidores</a:t>
            </a:r>
            <a:endParaRPr lang="es-MX" sz="18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2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Las ventas de autos nuevos han venido recuperándose desde 2021 alcanzando los niveles previos a la pandemia. Las camionetas (</a:t>
            </a:r>
            <a:r>
              <a:rPr kumimoji="0" lang="es-MX" sz="1200"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SUV´s</a:t>
            </a:r>
            <a:r>
              <a:rPr kumimoji="0" lang="es-MX" sz="12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son las más vendidas, con un </a:t>
            </a:r>
            <a:r>
              <a:rPr lang="es-MX" sz="1200" dirty="0">
                <a:latin typeface="Arial" panose="020B0604020202020204" pitchFamily="34" charset="0"/>
                <a:cs typeface="Arial" panose="020B0604020202020204" pitchFamily="34" charset="0"/>
              </a:rPr>
              <a:t>55</a:t>
            </a:r>
            <a:r>
              <a:rPr kumimoji="0" lang="es-MX" sz="12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de participación, lo cual representa cambio significativo en la tendencia del consumidor. </a:t>
            </a:r>
            <a:r>
              <a:rPr lang="es-MX" sz="1200" dirty="0">
                <a:latin typeface="Arial" panose="020B0604020202020204" pitchFamily="34" charset="0"/>
                <a:cs typeface="Arial" panose="020B0604020202020204" pitchFamily="34" charset="0"/>
              </a:rPr>
              <a:t>Mientras los </a:t>
            </a:r>
            <a:r>
              <a:rPr lang="es-MX" sz="1200" dirty="0" err="1">
                <a:latin typeface="Arial" panose="020B0604020202020204" pitchFamily="34" charset="0"/>
                <a:cs typeface="Arial" panose="020B0604020202020204" pitchFamily="34" charset="0"/>
              </a:rPr>
              <a:t>SUV’s</a:t>
            </a:r>
            <a:r>
              <a:rPr lang="es-MX" sz="1200" dirty="0">
                <a:latin typeface="Arial" panose="020B0604020202020204" pitchFamily="34" charset="0"/>
                <a:cs typeface="Arial" panose="020B0604020202020204" pitchFamily="34" charset="0"/>
              </a:rPr>
              <a:t> se han expandido en 76% desde 2019, los autos regulares han sufrido una acuda contracción de 35.7%. Sin embargo, la contracción del segmento de autos regulares podría deberse a la reducción del empleo asalariado. </a:t>
            </a:r>
            <a:endParaRPr kumimoji="0" lang="es-PA" sz="12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94315" y="5990977"/>
            <a:ext cx="1116248" cy="556149"/>
          </a:xfrm>
          <a:prstGeom prst="rect">
            <a:avLst/>
          </a:prstGeom>
        </p:spPr>
      </p:pic>
      <p:sp>
        <p:nvSpPr>
          <p:cNvPr id="19" name="CuadroTexto 12">
            <a:extLst>
              <a:ext uri="{FF2B5EF4-FFF2-40B4-BE49-F238E27FC236}">
                <a16:creationId xmlns:a16="http://schemas.microsoft.com/office/drawing/2014/main" id="{585030EF-72EC-41B0-BE53-1A8F4C8A8F3D}"/>
              </a:ext>
            </a:extLst>
          </p:cNvPr>
          <p:cNvSpPr txBox="1"/>
          <p:nvPr/>
        </p:nvSpPr>
        <p:spPr>
          <a:xfrm>
            <a:off x="538306" y="3336784"/>
            <a:ext cx="5646076" cy="30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Venta de autos nuevo, unidades</a:t>
            </a:r>
            <a:endParaRPr lang="es-PA" sz="1400" u="none" dirty="0">
              <a:solidFill>
                <a:schemeClr val="tx1"/>
              </a:solidFill>
              <a:latin typeface="Franklin Gothic Demi Cond" panose="020B0706030402020204" pitchFamily="34" charset="0"/>
            </a:endParaRPr>
          </a:p>
        </p:txBody>
      </p:sp>
      <p:sp>
        <p:nvSpPr>
          <p:cNvPr id="22" name="CuadroTexto 5">
            <a:extLst>
              <a:ext uri="{FF2B5EF4-FFF2-40B4-BE49-F238E27FC236}">
                <a16:creationId xmlns:a16="http://schemas.microsoft.com/office/drawing/2014/main" id="{57FC77A7-91F5-4B76-A75F-64A5AE4C111E}"/>
              </a:ext>
            </a:extLst>
          </p:cNvPr>
          <p:cNvSpPr txBox="1"/>
          <p:nvPr/>
        </p:nvSpPr>
        <p:spPr>
          <a:xfrm>
            <a:off x="6585220" y="982973"/>
            <a:ext cx="5129764" cy="30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Venta de autos nuevos</a:t>
            </a:r>
            <a:endParaRPr lang="es-PA" sz="1400" u="none" dirty="0">
              <a:solidFill>
                <a:schemeClr val="tx1"/>
              </a:solidFill>
              <a:latin typeface="Franklin Gothic Demi Cond" panose="020B0706030402020204" pitchFamily="34" charset="0"/>
            </a:endParaRPr>
          </a:p>
        </p:txBody>
      </p:sp>
      <p:sp>
        <p:nvSpPr>
          <p:cNvPr id="3" name="CuadroTexto 2">
            <a:extLst>
              <a:ext uri="{FF2B5EF4-FFF2-40B4-BE49-F238E27FC236}">
                <a16:creationId xmlns:a16="http://schemas.microsoft.com/office/drawing/2014/main" id="{A086BC42-3520-346E-DDDD-F277139893E2}"/>
              </a:ext>
            </a:extLst>
          </p:cNvPr>
          <p:cNvSpPr txBox="1"/>
          <p:nvPr/>
        </p:nvSpPr>
        <p:spPr>
          <a:xfrm>
            <a:off x="238079" y="6162505"/>
            <a:ext cx="10531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effectLst/>
                <a:uLnTx/>
                <a:uFillTx/>
                <a:latin typeface="Calibri"/>
                <a:ea typeface="+mn-ea"/>
                <a:cs typeface="+mn-cs"/>
              </a:rPr>
              <a:t>Fuente: Con base en información del INEC (mayo. 2024). Instituto Nacional de Estadística y Censo - Panamá. Obtenido de https://www.inec.gob.pa/avance/Default.aspx?ID_CATEGORIA=1&amp;ID_IDIOMA=1</a:t>
            </a:r>
          </a:p>
        </p:txBody>
      </p:sp>
      <p:pic>
        <p:nvPicPr>
          <p:cNvPr id="13" name="Imagen 12">
            <a:extLst>
              <a:ext uri="{FF2B5EF4-FFF2-40B4-BE49-F238E27FC236}">
                <a16:creationId xmlns:a16="http://schemas.microsoft.com/office/drawing/2014/main" id="{8ACBC2AC-6B2D-0451-5482-D5A5C1B99477}"/>
              </a:ext>
            </a:extLst>
          </p:cNvPr>
          <p:cNvPicPr>
            <a:picLocks noChangeAspect="1"/>
          </p:cNvPicPr>
          <p:nvPr/>
        </p:nvPicPr>
        <p:blipFill>
          <a:blip r:embed="rId4"/>
          <a:stretch>
            <a:fillRect/>
          </a:stretch>
        </p:blipFill>
        <p:spPr>
          <a:xfrm>
            <a:off x="238079" y="989791"/>
            <a:ext cx="5808860" cy="2219325"/>
          </a:xfrm>
          <a:prstGeom prst="rect">
            <a:avLst/>
          </a:prstGeom>
        </p:spPr>
      </p:pic>
      <p:graphicFrame>
        <p:nvGraphicFramePr>
          <p:cNvPr id="15" name="Gráfico 14">
            <a:extLst>
              <a:ext uri="{FF2B5EF4-FFF2-40B4-BE49-F238E27FC236}">
                <a16:creationId xmlns:a16="http://schemas.microsoft.com/office/drawing/2014/main" id="{00000000-0008-0000-2100-000004000000}"/>
              </a:ext>
            </a:extLst>
          </p:cNvPr>
          <p:cNvGraphicFramePr>
            <a:graphicFrameLocks/>
          </p:cNvGraphicFramePr>
          <p:nvPr>
            <p:extLst>
              <p:ext uri="{D42A27DB-BD31-4B8C-83A1-F6EECF244321}">
                <p14:modId xmlns:p14="http://schemas.microsoft.com/office/powerpoint/2010/main" val="3228017408"/>
              </p:ext>
            </p:extLst>
          </p:nvPr>
        </p:nvGraphicFramePr>
        <p:xfrm>
          <a:off x="6347166" y="1290172"/>
          <a:ext cx="5509474" cy="47358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áfico 16">
            <a:extLst>
              <a:ext uri="{FF2B5EF4-FFF2-40B4-BE49-F238E27FC236}">
                <a16:creationId xmlns:a16="http://schemas.microsoft.com/office/drawing/2014/main" id="{00000000-0008-0000-1E00-000004000000}"/>
              </a:ext>
            </a:extLst>
          </p:cNvPr>
          <p:cNvGraphicFramePr>
            <a:graphicFrameLocks/>
          </p:cNvGraphicFramePr>
          <p:nvPr>
            <p:extLst>
              <p:ext uri="{D42A27DB-BD31-4B8C-83A1-F6EECF244321}">
                <p14:modId xmlns:p14="http://schemas.microsoft.com/office/powerpoint/2010/main" val="82607115"/>
              </p:ext>
            </p:extLst>
          </p:nvPr>
        </p:nvGraphicFramePr>
        <p:xfrm>
          <a:off x="335361" y="3613295"/>
          <a:ext cx="5646076" cy="23776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255868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1156BF98-A3A5-47B8-8534-28440189F739}"/>
              </a:ext>
            </a:extLst>
          </p:cNvPr>
          <p:cNvSpPr>
            <a:spLocks noGrp="1"/>
          </p:cNvSpPr>
          <p:nvPr>
            <p:ph type="title"/>
          </p:nvPr>
        </p:nvSpPr>
        <p:spPr>
          <a:xfrm>
            <a:off x="1650274" y="4952017"/>
            <a:ext cx="9350067" cy="832732"/>
          </a:xfrm>
        </p:spPr>
        <p:txBody>
          <a:bodyPr vert="horz" lIns="91440" tIns="45720" rIns="91440" bIns="45720" rtlCol="0" anchor="b">
            <a:noAutofit/>
          </a:bodyPr>
          <a:lstStyle/>
          <a:p>
            <a:pPr algn="ctr"/>
            <a:r>
              <a:rPr lang="es-PA" sz="5400" dirty="0">
                <a:solidFill>
                  <a:schemeClr val="bg1"/>
                </a:solidFill>
                <a:latin typeface="Arial Black" panose="020B0A04020102020204" pitchFamily="34" charset="0"/>
                <a:cs typeface="Arial" panose="020B0604020202020204" pitchFamily="34" charset="0"/>
              </a:rPr>
              <a:t>LOGÍSTICA</a:t>
            </a:r>
          </a:p>
        </p:txBody>
      </p:sp>
      <p:grpSp>
        <p:nvGrpSpPr>
          <p:cNvPr id="10" name="13 Grupo">
            <a:extLst>
              <a:ext uri="{FF2B5EF4-FFF2-40B4-BE49-F238E27FC236}">
                <a16:creationId xmlns:a16="http://schemas.microsoft.com/office/drawing/2014/main" id="{3D985C94-40F3-E3A0-806F-69012E041C3D}"/>
              </a:ext>
            </a:extLst>
          </p:cNvPr>
          <p:cNvGrpSpPr>
            <a:grpSpLocks/>
          </p:cNvGrpSpPr>
          <p:nvPr/>
        </p:nvGrpSpPr>
        <p:grpSpPr bwMode="auto">
          <a:xfrm>
            <a:off x="-33009" y="6104239"/>
            <a:ext cx="12241484" cy="803188"/>
            <a:chOff x="0" y="7457800"/>
            <a:chExt cx="10058400" cy="314600"/>
          </a:xfrm>
        </p:grpSpPr>
        <p:sp>
          <p:nvSpPr>
            <p:cNvPr id="11" name="3 Rectángulo">
              <a:extLst>
                <a:ext uri="{FF2B5EF4-FFF2-40B4-BE49-F238E27FC236}">
                  <a16:creationId xmlns:a16="http://schemas.microsoft.com/office/drawing/2014/main" id="{D61133C8-C973-FE51-0A58-84621A307EE2}"/>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12" name="10 Rectángulo">
              <a:extLst>
                <a:ext uri="{FF2B5EF4-FFF2-40B4-BE49-F238E27FC236}">
                  <a16:creationId xmlns:a16="http://schemas.microsoft.com/office/drawing/2014/main" id="{77584415-99B3-8909-015E-6E58A1AE2583}"/>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1026" name="Picture 2" descr="Imagen generada">
            <a:extLst>
              <a:ext uri="{FF2B5EF4-FFF2-40B4-BE49-F238E27FC236}">
                <a16:creationId xmlns:a16="http://schemas.microsoft.com/office/drawing/2014/main" id="{13C1A7A8-49F0-E417-5BD4-218A663D9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6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93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88568873-DC26-4B71-84D4-C60582491B79}"/>
              </a:ext>
            </a:extLst>
          </p:cNvPr>
          <p:cNvSpPr/>
          <p:nvPr/>
        </p:nvSpPr>
        <p:spPr>
          <a:xfrm>
            <a:off x="4784554" y="3905767"/>
            <a:ext cx="3644105" cy="2202021"/>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30" name="Rectángulo 29">
            <a:extLst>
              <a:ext uri="{FF2B5EF4-FFF2-40B4-BE49-F238E27FC236}">
                <a16:creationId xmlns:a16="http://schemas.microsoft.com/office/drawing/2014/main" id="{34C0CBE8-161C-4888-87DC-48FAD7238945}"/>
              </a:ext>
            </a:extLst>
          </p:cNvPr>
          <p:cNvSpPr/>
          <p:nvPr/>
        </p:nvSpPr>
        <p:spPr>
          <a:xfrm>
            <a:off x="210848" y="3937468"/>
            <a:ext cx="4422329" cy="2138989"/>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1" name="Rectángulo 20">
            <a:extLst>
              <a:ext uri="{FF2B5EF4-FFF2-40B4-BE49-F238E27FC236}">
                <a16:creationId xmlns:a16="http://schemas.microsoft.com/office/drawing/2014/main" id="{32AEA2FB-50FC-31BE-BC85-456DE8FF3F55}"/>
              </a:ext>
            </a:extLst>
          </p:cNvPr>
          <p:cNvSpPr/>
          <p:nvPr/>
        </p:nvSpPr>
        <p:spPr>
          <a:xfrm>
            <a:off x="8566089" y="3905768"/>
            <a:ext cx="3477738" cy="230001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solidFill>
                <a:schemeClr val="bg1"/>
              </a:solidFill>
            </a:endParaRPr>
          </a:p>
        </p:txBody>
      </p:sp>
      <p:sp>
        <p:nvSpPr>
          <p:cNvPr id="2" name="Rectángulo 1">
            <a:extLst>
              <a:ext uri="{FF2B5EF4-FFF2-40B4-BE49-F238E27FC236}">
                <a16:creationId xmlns:a16="http://schemas.microsoft.com/office/drawing/2014/main" id="{4AD8527C-A171-48E8-A7D8-C5C3A3FB49EB}"/>
              </a:ext>
            </a:extLst>
          </p:cNvPr>
          <p:cNvSpPr/>
          <p:nvPr/>
        </p:nvSpPr>
        <p:spPr>
          <a:xfrm>
            <a:off x="7705849" y="1587715"/>
            <a:ext cx="4301594" cy="1686516"/>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solidFill>
                <a:schemeClr val="bg1"/>
              </a:solidFill>
            </a:endParaRPr>
          </a:p>
        </p:txBody>
      </p:sp>
      <p:cxnSp>
        <p:nvCxnSpPr>
          <p:cNvPr id="9" name="Conector recto 8">
            <a:extLst>
              <a:ext uri="{FF2B5EF4-FFF2-40B4-BE49-F238E27FC236}">
                <a16:creationId xmlns:a16="http://schemas.microsoft.com/office/drawing/2014/main" id="{AC2D07D1-052D-40B9-A876-C566ACAE814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72407" y="6257793"/>
            <a:ext cx="12456150" cy="587432"/>
            <a:chOff x="-99425" y="7457800"/>
            <a:chExt cx="10377903" cy="386294"/>
          </a:xfrm>
        </p:grpSpPr>
        <p:sp>
          <p:nvSpPr>
            <p:cNvPr id="4" name="3 Rectángulo">
              <a:extLst>
                <a:ext uri="{FF2B5EF4-FFF2-40B4-BE49-F238E27FC236}">
                  <a16:creationId xmlns:a16="http://schemas.microsoft.com/office/drawing/2014/main" id="{A3E07EEE-84C4-452B-ACEF-8CBF18AB985C}"/>
                </a:ext>
              </a:extLst>
            </p:cNvPr>
            <p:cNvSpPr/>
            <p:nvPr/>
          </p:nvSpPr>
          <p:spPr>
            <a:xfrm>
              <a:off x="-99425" y="7570546"/>
              <a:ext cx="10377903" cy="273548"/>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CuadroTexto 1">
            <a:extLst>
              <a:ext uri="{FF2B5EF4-FFF2-40B4-BE49-F238E27FC236}">
                <a16:creationId xmlns:a16="http://schemas.microsoft.com/office/drawing/2014/main" id="{6F461F41-DA71-4582-919B-FC6DA2326CF5}"/>
              </a:ext>
            </a:extLst>
          </p:cNvPr>
          <p:cNvSpPr txBox="1"/>
          <p:nvPr/>
        </p:nvSpPr>
        <p:spPr>
          <a:xfrm>
            <a:off x="46929" y="377961"/>
            <a:ext cx="109379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400" b="1" dirty="0">
                <a:solidFill>
                  <a:schemeClr val="accent1">
                    <a:lumMod val="75000"/>
                  </a:schemeClr>
                </a:solidFill>
                <a:latin typeface="Arial Black" panose="020B0A04020102020204" pitchFamily="34" charset="0"/>
                <a:cs typeface="Arial" panose="020B0604020202020204" pitchFamily="34" charset="0"/>
              </a:rPr>
              <a:t>Ingresos del Canal crecen a doble dígito</a:t>
            </a:r>
          </a:p>
          <a:p>
            <a:pPr marL="0" marR="0" lvl="0" indent="0" algn="l" defTabSz="914400" rtl="0" eaLnBrk="1" fontAlgn="auto" latinLnBrk="0" hangingPunct="1">
              <a:lnSpc>
                <a:spcPct val="100000"/>
              </a:lnSpc>
              <a:spcBef>
                <a:spcPts val="0"/>
              </a:spcBef>
              <a:spcAft>
                <a:spcPts val="0"/>
              </a:spcAft>
              <a:buClrTx/>
              <a:buSzTx/>
              <a:buFontTx/>
              <a:buNone/>
              <a:tabLst/>
              <a:defRPr/>
            </a:pPr>
            <a:r>
              <a:rPr lang="es-PA" sz="1400" dirty="0">
                <a:latin typeface="Arial" panose="020B0604020202020204" pitchFamily="34" charset="0"/>
                <a:cs typeface="Arial" panose="020B0604020202020204" pitchFamily="34" charset="0"/>
              </a:rPr>
              <a:t>Los ingresos por peaje del Canal crecieron 38.5% de enero a mayo de 2025 comparado con el año pasado. Este incremento es el resultado del aumento de las toneladas netas en 28.3%, mayormente de los buques </a:t>
            </a:r>
            <a:r>
              <a:rPr lang="es-PA" sz="1400" dirty="0" err="1">
                <a:latin typeface="Arial" panose="020B0604020202020204" pitchFamily="34" charset="0"/>
                <a:cs typeface="Arial" panose="020B0604020202020204" pitchFamily="34" charset="0"/>
              </a:rPr>
              <a:t>Neopamax</a:t>
            </a:r>
            <a:r>
              <a:rPr lang="es-PA" sz="1400" dirty="0">
                <a:latin typeface="Arial" panose="020B0604020202020204" pitchFamily="34" charset="0"/>
                <a:cs typeface="Arial" panose="020B0604020202020204" pitchFamily="34" charset="0"/>
              </a:rPr>
              <a:t> del tercer juego de esclusas, aunque las esclusas viejas todavía representan una proporción importante de los ingresos (46%).</a:t>
            </a:r>
            <a:endParaRPr kumimoji="0" lang="es-ES_tradnl"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CuadroTexto 26">
            <a:extLst>
              <a:ext uri="{FF2B5EF4-FFF2-40B4-BE49-F238E27FC236}">
                <a16:creationId xmlns:a16="http://schemas.microsoft.com/office/drawing/2014/main" id="{00000000-0008-0000-0000-00001B000000}"/>
              </a:ext>
            </a:extLst>
          </p:cNvPr>
          <p:cNvSpPr txBox="1"/>
          <p:nvPr/>
        </p:nvSpPr>
        <p:spPr>
          <a:xfrm>
            <a:off x="7550840" y="1236230"/>
            <a:ext cx="4406822" cy="2800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Ingresos</a:t>
            </a:r>
            <a:r>
              <a:rPr lang="es-PA" sz="1400" u="none" baseline="0" dirty="0">
                <a:solidFill>
                  <a:schemeClr val="tx1"/>
                </a:solidFill>
                <a:latin typeface="Franklin Gothic Demi Cond" panose="020B0706030402020204" pitchFamily="34" charset="0"/>
              </a:rPr>
              <a:t> por peaje, % de cambio</a:t>
            </a:r>
            <a:endParaRPr lang="es-PA" sz="1400" u="none" dirty="0">
              <a:solidFill>
                <a:schemeClr val="tx1"/>
              </a:solidFill>
              <a:latin typeface="Franklin Gothic Demi Cond" panose="020B0706030402020204" pitchFamily="34" charset="0"/>
            </a:endParaRPr>
          </a:p>
        </p:txBody>
      </p:sp>
      <p:sp>
        <p:nvSpPr>
          <p:cNvPr id="14" name="CuadroTexto 18">
            <a:extLst>
              <a:ext uri="{FF2B5EF4-FFF2-40B4-BE49-F238E27FC236}">
                <a16:creationId xmlns:a16="http://schemas.microsoft.com/office/drawing/2014/main" id="{00000000-0008-0000-0000-000013000000}"/>
              </a:ext>
            </a:extLst>
          </p:cNvPr>
          <p:cNvSpPr txBox="1"/>
          <p:nvPr/>
        </p:nvSpPr>
        <p:spPr>
          <a:xfrm>
            <a:off x="593090" y="3639042"/>
            <a:ext cx="3743566" cy="31441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MX" sz="1400" dirty="0">
                <a:solidFill>
                  <a:schemeClr val="tx1"/>
                </a:solidFill>
                <a:latin typeface="Franklin Gothic Demi Cond" panose="020B0706030402020204" pitchFamily="34" charset="0"/>
              </a:rPr>
              <a:t>Ingresos</a:t>
            </a:r>
            <a:r>
              <a:rPr lang="es-PA" sz="1400" dirty="0">
                <a:solidFill>
                  <a:schemeClr val="tx1"/>
                </a:solidFill>
                <a:latin typeface="Franklin Gothic Demi Cond" panose="020B0706030402020204" pitchFamily="34" charset="0"/>
              </a:rPr>
              <a:t> por peajes del Canal, miles de Balboas)</a:t>
            </a:r>
            <a:endParaRPr lang="es-PA" sz="1400" u="none" dirty="0">
              <a:solidFill>
                <a:schemeClr val="tx1"/>
              </a:solidFill>
              <a:latin typeface="Franklin Gothic Demi Cond" panose="020B0706030402020204" pitchFamily="34" charset="0"/>
            </a:endParaRPr>
          </a:p>
        </p:txBody>
      </p:sp>
      <p:sp>
        <p:nvSpPr>
          <p:cNvPr id="17" name="CuadroTexto 16">
            <a:extLst>
              <a:ext uri="{FF2B5EF4-FFF2-40B4-BE49-F238E27FC236}">
                <a16:creationId xmlns:a16="http://schemas.microsoft.com/office/drawing/2014/main" id="{E79C6086-6AA8-4F0C-BC0B-9D7647B1A3D9}"/>
              </a:ext>
            </a:extLst>
          </p:cNvPr>
          <p:cNvSpPr txBox="1"/>
          <p:nvPr/>
        </p:nvSpPr>
        <p:spPr>
          <a:xfrm>
            <a:off x="297013" y="6044015"/>
            <a:ext cx="43748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effectLst/>
                <a:uLnTx/>
                <a:uFillTx/>
                <a:latin typeface="Calibri"/>
                <a:ea typeface="+mn-ea"/>
                <a:cs typeface="+mn-cs"/>
              </a:rPr>
              <a:t>Fuente: Con base en información del  INEC..</a:t>
            </a:r>
          </a:p>
        </p:txBody>
      </p:sp>
      <p:sp>
        <p:nvSpPr>
          <p:cNvPr id="24" name="CuadroTexto 13">
            <a:extLst>
              <a:ext uri="{FF2B5EF4-FFF2-40B4-BE49-F238E27FC236}">
                <a16:creationId xmlns:a16="http://schemas.microsoft.com/office/drawing/2014/main" id="{00000000-0008-0000-0300-00000E000000}"/>
              </a:ext>
            </a:extLst>
          </p:cNvPr>
          <p:cNvSpPr txBox="1"/>
          <p:nvPr/>
        </p:nvSpPr>
        <p:spPr>
          <a:xfrm>
            <a:off x="8553720" y="3583770"/>
            <a:ext cx="3477738" cy="2778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Participación</a:t>
            </a:r>
          </a:p>
        </p:txBody>
      </p:sp>
      <p:pic>
        <p:nvPicPr>
          <p:cNvPr id="18" name="Imagen 17">
            <a:extLst>
              <a:ext uri="{FF2B5EF4-FFF2-40B4-BE49-F238E27FC236}">
                <a16:creationId xmlns:a16="http://schemas.microsoft.com/office/drawing/2014/main" id="{BE80C501-D595-44B8-A155-6EDC923856F7}"/>
              </a:ext>
            </a:extLst>
          </p:cNvPr>
          <p:cNvPicPr>
            <a:picLocks noChangeAspect="1"/>
          </p:cNvPicPr>
          <p:nvPr/>
        </p:nvPicPr>
        <p:blipFill>
          <a:blip r:embed="rId3"/>
          <a:stretch>
            <a:fillRect/>
          </a:stretch>
        </p:blipFill>
        <p:spPr>
          <a:xfrm>
            <a:off x="10892843" y="87972"/>
            <a:ext cx="1299157" cy="681907"/>
          </a:xfrm>
          <a:prstGeom prst="rect">
            <a:avLst/>
          </a:prstGeom>
        </p:spPr>
      </p:pic>
      <p:sp>
        <p:nvSpPr>
          <p:cNvPr id="20" name="CuadroTexto 14">
            <a:extLst>
              <a:ext uri="{FF2B5EF4-FFF2-40B4-BE49-F238E27FC236}">
                <a16:creationId xmlns:a16="http://schemas.microsoft.com/office/drawing/2014/main" id="{00000000-0008-0000-0300-00000F000000}"/>
              </a:ext>
            </a:extLst>
          </p:cNvPr>
          <p:cNvSpPr txBox="1"/>
          <p:nvPr/>
        </p:nvSpPr>
        <p:spPr>
          <a:xfrm>
            <a:off x="5348384" y="3619737"/>
            <a:ext cx="2764556" cy="2778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Ingresos</a:t>
            </a:r>
            <a:r>
              <a:rPr lang="es-PA" sz="1400" u="none" baseline="0" dirty="0">
                <a:solidFill>
                  <a:schemeClr val="tx1"/>
                </a:solidFill>
                <a:latin typeface="Franklin Gothic Demi Cond" panose="020B0706030402020204" pitchFamily="34" charset="0"/>
              </a:rPr>
              <a:t> por tipo de buques</a:t>
            </a:r>
            <a:endParaRPr lang="es-PA" sz="1400" u="none" dirty="0">
              <a:solidFill>
                <a:schemeClr val="tx1"/>
              </a:solidFill>
              <a:latin typeface="Franklin Gothic Demi Cond" panose="020B0706030402020204" pitchFamily="34" charset="0"/>
            </a:endParaRPr>
          </a:p>
        </p:txBody>
      </p:sp>
      <p:pic>
        <p:nvPicPr>
          <p:cNvPr id="7" name="Imagen 6">
            <a:extLst>
              <a:ext uri="{FF2B5EF4-FFF2-40B4-BE49-F238E27FC236}">
                <a16:creationId xmlns:a16="http://schemas.microsoft.com/office/drawing/2014/main" id="{AC41B5DB-811C-FEF9-9633-95944DFABDAF}"/>
              </a:ext>
            </a:extLst>
          </p:cNvPr>
          <p:cNvPicPr>
            <a:picLocks noChangeAspect="1"/>
          </p:cNvPicPr>
          <p:nvPr/>
        </p:nvPicPr>
        <p:blipFill>
          <a:blip r:embed="rId4"/>
          <a:stretch>
            <a:fillRect/>
          </a:stretch>
        </p:blipFill>
        <p:spPr>
          <a:xfrm>
            <a:off x="178653" y="1587714"/>
            <a:ext cx="7372187" cy="1676400"/>
          </a:xfrm>
          <a:prstGeom prst="rect">
            <a:avLst/>
          </a:prstGeom>
        </p:spPr>
      </p:pic>
      <p:graphicFrame>
        <p:nvGraphicFramePr>
          <p:cNvPr id="15" name="Gráfico 14">
            <a:extLst>
              <a:ext uri="{FF2B5EF4-FFF2-40B4-BE49-F238E27FC236}">
                <a16:creationId xmlns:a16="http://schemas.microsoft.com/office/drawing/2014/main" id="{00000000-0008-0000-2400-000004000000}"/>
              </a:ext>
            </a:extLst>
          </p:cNvPr>
          <p:cNvGraphicFramePr>
            <a:graphicFrameLocks/>
          </p:cNvGraphicFramePr>
          <p:nvPr>
            <p:extLst>
              <p:ext uri="{D42A27DB-BD31-4B8C-83A1-F6EECF244321}">
                <p14:modId xmlns:p14="http://schemas.microsoft.com/office/powerpoint/2010/main" val="4090959320"/>
              </p:ext>
            </p:extLst>
          </p:nvPr>
        </p:nvGraphicFramePr>
        <p:xfrm>
          <a:off x="4784552" y="3989908"/>
          <a:ext cx="3597447" cy="20541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00000000-0008-0000-2700-000004000000}"/>
              </a:ext>
            </a:extLst>
          </p:cNvPr>
          <p:cNvGraphicFramePr>
            <a:graphicFrameLocks/>
          </p:cNvGraphicFramePr>
          <p:nvPr>
            <p:extLst>
              <p:ext uri="{D42A27DB-BD31-4B8C-83A1-F6EECF244321}">
                <p14:modId xmlns:p14="http://schemas.microsoft.com/office/powerpoint/2010/main" val="592710974"/>
              </p:ext>
            </p:extLst>
          </p:nvPr>
        </p:nvGraphicFramePr>
        <p:xfrm>
          <a:off x="8580036" y="3937240"/>
          <a:ext cx="3377626" cy="22287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Gráfico 18">
            <a:extLst>
              <a:ext uri="{FF2B5EF4-FFF2-40B4-BE49-F238E27FC236}">
                <a16:creationId xmlns:a16="http://schemas.microsoft.com/office/drawing/2014/main" id="{00000000-0008-0000-2300-000002000000}"/>
              </a:ext>
            </a:extLst>
          </p:cNvPr>
          <p:cNvGraphicFramePr>
            <a:graphicFrameLocks/>
          </p:cNvGraphicFramePr>
          <p:nvPr>
            <p:extLst>
              <p:ext uri="{D42A27DB-BD31-4B8C-83A1-F6EECF244321}">
                <p14:modId xmlns:p14="http://schemas.microsoft.com/office/powerpoint/2010/main" val="2192097834"/>
              </p:ext>
            </p:extLst>
          </p:nvPr>
        </p:nvGraphicFramePr>
        <p:xfrm>
          <a:off x="274553" y="4005468"/>
          <a:ext cx="4301595" cy="19865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Gráfico 21">
            <a:extLst>
              <a:ext uri="{FF2B5EF4-FFF2-40B4-BE49-F238E27FC236}">
                <a16:creationId xmlns:a16="http://schemas.microsoft.com/office/drawing/2014/main" id="{00000000-0008-0000-2600-000004000000}"/>
              </a:ext>
            </a:extLst>
          </p:cNvPr>
          <p:cNvGraphicFramePr>
            <a:graphicFrameLocks/>
          </p:cNvGraphicFramePr>
          <p:nvPr>
            <p:extLst>
              <p:ext uri="{D42A27DB-BD31-4B8C-83A1-F6EECF244321}">
                <p14:modId xmlns:p14="http://schemas.microsoft.com/office/powerpoint/2010/main" val="2459112810"/>
              </p:ext>
            </p:extLst>
          </p:nvPr>
        </p:nvGraphicFramePr>
        <p:xfrm>
          <a:off x="7795846" y="1670365"/>
          <a:ext cx="4121600" cy="160538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358011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89600-EF27-F976-C59F-52A9646B71B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BE52D5A-F221-41EE-21E7-56873E854266}"/>
              </a:ext>
            </a:extLst>
          </p:cNvPr>
          <p:cNvSpPr>
            <a:spLocks noGrp="1"/>
          </p:cNvSpPr>
          <p:nvPr>
            <p:ph type="title"/>
          </p:nvPr>
        </p:nvSpPr>
        <p:spPr>
          <a:xfrm>
            <a:off x="298938" y="103190"/>
            <a:ext cx="11594123" cy="537649"/>
          </a:xfrm>
        </p:spPr>
        <p:txBody>
          <a:bodyPr vert="horz" lIns="91440" tIns="45720" rIns="91440" bIns="45720" rtlCol="0" anchor="ctr">
            <a:noAutofit/>
          </a:bodyPr>
          <a:lstStyle/>
          <a:p>
            <a:pPr algn="ctr"/>
            <a:r>
              <a:rPr lang="es-PA" sz="2400" b="1" dirty="0">
                <a:solidFill>
                  <a:schemeClr val="accent1">
                    <a:lumMod val="75000"/>
                  </a:schemeClr>
                </a:solidFill>
                <a:latin typeface="Arial Black" panose="020B0A04020102020204" pitchFamily="34" charset="0"/>
                <a:cs typeface="Arial" panose="020B0604020202020204" pitchFamily="34" charset="0"/>
              </a:rPr>
              <a:t>Proyectos de la ACP: gaseoducto y puertos</a:t>
            </a:r>
          </a:p>
        </p:txBody>
      </p:sp>
      <p:sp>
        <p:nvSpPr>
          <p:cNvPr id="4" name="Marcador de número de diapositiva 3">
            <a:extLst>
              <a:ext uri="{FF2B5EF4-FFF2-40B4-BE49-F238E27FC236}">
                <a16:creationId xmlns:a16="http://schemas.microsoft.com/office/drawing/2014/main" id="{117A74A2-10A6-4026-29DD-B5C3A9BEE114}"/>
              </a:ext>
            </a:extLst>
          </p:cNvPr>
          <p:cNvSpPr>
            <a:spLocks noGrp="1"/>
          </p:cNvSpPr>
          <p:nvPr>
            <p:ph type="sldNum" sz="quarter" idx="12"/>
          </p:nvPr>
        </p:nvSpPr>
        <p:spPr/>
        <p:txBody>
          <a:bodyPr/>
          <a:lstStyle/>
          <a:p>
            <a:fld id="{6072E7D6-F582-42A1-A5CC-43482DB96043}" type="slidenum">
              <a:rPr lang="es-PA" smtClean="0"/>
              <a:t>24</a:t>
            </a:fld>
            <a:endParaRPr lang="es-PA"/>
          </a:p>
        </p:txBody>
      </p:sp>
      <p:grpSp>
        <p:nvGrpSpPr>
          <p:cNvPr id="5" name="13 Grupo">
            <a:extLst>
              <a:ext uri="{FF2B5EF4-FFF2-40B4-BE49-F238E27FC236}">
                <a16:creationId xmlns:a16="http://schemas.microsoft.com/office/drawing/2014/main" id="{C9ED66DD-5B62-EABA-80F8-E18BB53DADB4}"/>
              </a:ext>
            </a:extLst>
          </p:cNvPr>
          <p:cNvGrpSpPr>
            <a:grpSpLocks/>
          </p:cNvGrpSpPr>
          <p:nvPr/>
        </p:nvGrpSpPr>
        <p:grpSpPr bwMode="auto">
          <a:xfrm>
            <a:off x="0" y="6356350"/>
            <a:ext cx="12192000" cy="478408"/>
            <a:chOff x="0" y="7457800"/>
            <a:chExt cx="10058400" cy="314600"/>
          </a:xfrm>
        </p:grpSpPr>
        <p:sp>
          <p:nvSpPr>
            <p:cNvPr id="6" name="3 Rectángulo">
              <a:extLst>
                <a:ext uri="{FF2B5EF4-FFF2-40B4-BE49-F238E27FC236}">
                  <a16:creationId xmlns:a16="http://schemas.microsoft.com/office/drawing/2014/main" id="{BB5210A2-32E1-D046-9120-FE4CF34A0358}"/>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7" name="10 Rectángulo">
              <a:extLst>
                <a:ext uri="{FF2B5EF4-FFF2-40B4-BE49-F238E27FC236}">
                  <a16:creationId xmlns:a16="http://schemas.microsoft.com/office/drawing/2014/main" id="{2F5F9077-D2F7-FCA1-4FB2-2187988A77C6}"/>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1026" name="Picture 2" descr="Canal de Panamá prepara licitación del gasoducto y proyecta la construcción de puertos">
            <a:extLst>
              <a:ext uri="{FF2B5EF4-FFF2-40B4-BE49-F238E27FC236}">
                <a16:creationId xmlns:a16="http://schemas.microsoft.com/office/drawing/2014/main" id="{5106C587-2D88-4EEC-C724-97C52FBD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162" y="846360"/>
            <a:ext cx="7429500" cy="5018088"/>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B049711-497C-ED93-1FEB-8E38B0B3E632}"/>
              </a:ext>
            </a:extLst>
          </p:cNvPr>
          <p:cNvSpPr txBox="1"/>
          <p:nvPr/>
        </p:nvSpPr>
        <p:spPr>
          <a:xfrm>
            <a:off x="2381250" y="5977731"/>
            <a:ext cx="6096000" cy="400110"/>
          </a:xfrm>
          <a:prstGeom prst="rect">
            <a:avLst/>
          </a:prstGeom>
          <a:noFill/>
        </p:spPr>
        <p:txBody>
          <a:bodyPr wrap="square">
            <a:spAutoFit/>
          </a:bodyPr>
          <a:lstStyle/>
          <a:p>
            <a:r>
              <a:rPr lang="es-PA" sz="1000" dirty="0"/>
              <a:t>Fuente: La Prensa (jul. 4, 2025). Obtenido de: https://www.prensa.com/economia/canal-de-panama-prepara-licitacion-del-gasoducto-y-proyecta-la-construccion-de-cinco-puertos/</a:t>
            </a:r>
          </a:p>
        </p:txBody>
      </p:sp>
      <p:sp>
        <p:nvSpPr>
          <p:cNvPr id="13" name="CuadroTexto 12">
            <a:extLst>
              <a:ext uri="{FF2B5EF4-FFF2-40B4-BE49-F238E27FC236}">
                <a16:creationId xmlns:a16="http://schemas.microsoft.com/office/drawing/2014/main" id="{42980019-A4ED-A5E0-80F1-0B2190667A6A}"/>
              </a:ext>
            </a:extLst>
          </p:cNvPr>
          <p:cNvSpPr txBox="1"/>
          <p:nvPr/>
        </p:nvSpPr>
        <p:spPr>
          <a:xfrm>
            <a:off x="165588" y="754122"/>
            <a:ext cx="4012224" cy="5355312"/>
          </a:xfrm>
          <a:prstGeom prst="rect">
            <a:avLst/>
          </a:prstGeom>
          <a:noFill/>
        </p:spPr>
        <p:txBody>
          <a:bodyPr wrap="square">
            <a:spAutoFit/>
          </a:bodyPr>
          <a:lstStyle/>
          <a:p>
            <a:r>
              <a:rPr lang="es-PA" dirty="0"/>
              <a:t>El Canal de Panamá planea licitar entre 2026 y 2027 un ambicioso proyecto de gasoducto valorado entre 4,000 y 8,000 millones de dólares, que transportaría gas licuado de petróleo desde el Golfo de México hacia Asia y permitiría liberar capacidad de tránsito de buques, mientras se proyectan la construcción de dos nuevos puertos en Corozal y isla </a:t>
            </a:r>
            <a:r>
              <a:rPr lang="es-PA" dirty="0" err="1"/>
              <a:t>Telfers</a:t>
            </a:r>
            <a:r>
              <a:rPr lang="es-PA" dirty="0"/>
              <a:t> y otras terminales logísticas; en conjunto, estas iniciativas buscan consolidar al país como un </a:t>
            </a:r>
            <a:r>
              <a:rPr lang="es-PA" dirty="0" err="1"/>
              <a:t>hub</a:t>
            </a:r>
            <a:r>
              <a:rPr lang="es-PA" dirty="0"/>
              <a:t> energético y logístico regional, generar decenas de miles de empleos directos e indirectos, incrementar el movimiento anual de contenedores de 9 a 15 millones de </a:t>
            </a:r>
            <a:r>
              <a:rPr lang="es-PA" dirty="0" err="1"/>
              <a:t>TEUs</a:t>
            </a:r>
            <a:r>
              <a:rPr lang="es-PA" dirty="0"/>
              <a:t> y aportar ingresos superiores a 35,000 millones de dólares hasta 2050.</a:t>
            </a:r>
          </a:p>
        </p:txBody>
      </p:sp>
    </p:spTree>
    <p:extLst>
      <p:ext uri="{BB962C8B-B14F-4D97-AF65-F5344CB8AC3E}">
        <p14:creationId xmlns:p14="http://schemas.microsoft.com/office/powerpoint/2010/main" val="28616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12003A16-B543-4E37-B539-68AAD4D69FF8}"/>
              </a:ext>
            </a:extLst>
          </p:cNvPr>
          <p:cNvSpPr/>
          <p:nvPr/>
        </p:nvSpPr>
        <p:spPr>
          <a:xfrm>
            <a:off x="288618" y="3342908"/>
            <a:ext cx="4402074" cy="260661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8" name="Rectángulo 27">
            <a:extLst>
              <a:ext uri="{FF2B5EF4-FFF2-40B4-BE49-F238E27FC236}">
                <a16:creationId xmlns:a16="http://schemas.microsoft.com/office/drawing/2014/main" id="{D4C5B091-A6F5-44BD-90C9-83136D282A4A}"/>
              </a:ext>
            </a:extLst>
          </p:cNvPr>
          <p:cNvSpPr/>
          <p:nvPr/>
        </p:nvSpPr>
        <p:spPr>
          <a:xfrm>
            <a:off x="4752634" y="3360077"/>
            <a:ext cx="3686135" cy="262981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6" name="Rectángulo 25">
            <a:extLst>
              <a:ext uri="{FF2B5EF4-FFF2-40B4-BE49-F238E27FC236}">
                <a16:creationId xmlns:a16="http://schemas.microsoft.com/office/drawing/2014/main" id="{A12B6FB8-3F52-49BA-96DC-1F25916194A9}"/>
              </a:ext>
            </a:extLst>
          </p:cNvPr>
          <p:cNvSpPr/>
          <p:nvPr/>
        </p:nvSpPr>
        <p:spPr>
          <a:xfrm>
            <a:off x="8564204" y="3761400"/>
            <a:ext cx="3481429" cy="2447481"/>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3" name="Rectángulo 22">
            <a:extLst>
              <a:ext uri="{FF2B5EF4-FFF2-40B4-BE49-F238E27FC236}">
                <a16:creationId xmlns:a16="http://schemas.microsoft.com/office/drawing/2014/main" id="{0DFFA656-F375-4F5D-A5B4-94EA2A103788}"/>
              </a:ext>
            </a:extLst>
          </p:cNvPr>
          <p:cNvSpPr/>
          <p:nvPr/>
        </p:nvSpPr>
        <p:spPr>
          <a:xfrm>
            <a:off x="8581202" y="1081974"/>
            <a:ext cx="3472373" cy="2438466"/>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solidFill>
                <a:schemeClr val="bg1"/>
              </a:solidFill>
            </a:endParaRPr>
          </a:p>
        </p:txBody>
      </p:sp>
      <p:cxnSp>
        <p:nvCxnSpPr>
          <p:cNvPr id="2" name="Conector recto 1">
            <a:extLst>
              <a:ext uri="{FF2B5EF4-FFF2-40B4-BE49-F238E27FC236}">
                <a16:creationId xmlns:a16="http://schemas.microsoft.com/office/drawing/2014/main" id="{793E55CB-5FA1-4DCD-826A-ECBB5583E47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119336" y="6237312"/>
            <a:ext cx="12072664" cy="478408"/>
            <a:chOff x="0" y="7457800"/>
            <a:chExt cx="10058400" cy="314600"/>
          </a:xfrm>
        </p:grpSpPr>
        <p:sp>
          <p:nvSpPr>
            <p:cNvPr id="4" name="3 Rectángulo">
              <a:extLst>
                <a:ext uri="{FF2B5EF4-FFF2-40B4-BE49-F238E27FC236}">
                  <a16:creationId xmlns:a16="http://schemas.microsoft.com/office/drawing/2014/main" id="{A3E07EEE-84C4-452B-ACEF-8CBF18AB985C}"/>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CuadroTexto 1">
            <a:extLst>
              <a:ext uri="{FF2B5EF4-FFF2-40B4-BE49-F238E27FC236}">
                <a16:creationId xmlns:a16="http://schemas.microsoft.com/office/drawing/2014/main" id="{6F461F41-DA71-4582-919B-FC6DA2326CF5}"/>
              </a:ext>
            </a:extLst>
          </p:cNvPr>
          <p:cNvSpPr txBox="1"/>
          <p:nvPr/>
        </p:nvSpPr>
        <p:spPr>
          <a:xfrm>
            <a:off x="173762" y="65749"/>
            <a:ext cx="1108988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PUERTOS</a:t>
            </a:r>
          </a:p>
          <a:p>
            <a:pPr marL="0" marR="0" lvl="0" indent="0" algn="l" defTabSz="914400" rtl="0" eaLnBrk="1" fontAlgn="auto" latinLnBrk="0" hangingPunct="1">
              <a:lnSpc>
                <a:spcPct val="100000"/>
              </a:lnSpc>
              <a:spcBef>
                <a:spcPts val="0"/>
              </a:spcBef>
              <a:spcAft>
                <a:spcPts val="0"/>
              </a:spcAft>
              <a:buClrTx/>
              <a:buSzTx/>
              <a:buFontTx/>
              <a:buNone/>
              <a:tabLst/>
              <a:defRPr/>
            </a:pPr>
            <a:r>
              <a:rPr lang="es-PA" sz="1600" dirty="0">
                <a:latin typeface="Arial" panose="020B0604020202020204" pitchFamily="34" charset="0"/>
                <a:cs typeface="Arial" panose="020B0604020202020204" pitchFamily="34" charset="0"/>
              </a:rPr>
              <a:t>El crecimiento portuario en 2024 fue excepcional debido a las restricciones de calado que obligó a los buques portacontenedores a enviar contenedores por el ferrocarril, lo que generó movimientos. No obstante, luego de la coyuntura pasada, el crecimiento de enero a mayo de 2025 fue de solo 1.6%.</a:t>
            </a:r>
            <a:endParaRPr kumimoji="0" lang="es-ES_tradnl"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E79C6086-6AA8-4F0C-BC0B-9D7647B1A3D9}"/>
              </a:ext>
            </a:extLst>
          </p:cNvPr>
          <p:cNvSpPr txBox="1"/>
          <p:nvPr/>
        </p:nvSpPr>
        <p:spPr>
          <a:xfrm>
            <a:off x="522748" y="5943037"/>
            <a:ext cx="437484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1F497D">
                    <a:lumMod val="75000"/>
                  </a:srgbClr>
                </a:solidFill>
                <a:effectLst/>
                <a:uLnTx/>
                <a:uFillTx/>
                <a:latin typeface="Calibri"/>
                <a:ea typeface="+mn-ea"/>
                <a:cs typeface="+mn-cs"/>
              </a:rPr>
              <a:t>Fuente: Con base en información del  INEC..</a:t>
            </a:r>
          </a:p>
        </p:txBody>
      </p:sp>
      <p:sp>
        <p:nvSpPr>
          <p:cNvPr id="18" name="CuadroTexto 45">
            <a:extLst>
              <a:ext uri="{FF2B5EF4-FFF2-40B4-BE49-F238E27FC236}">
                <a16:creationId xmlns:a16="http://schemas.microsoft.com/office/drawing/2014/main" id="{00000000-0008-0000-0400-000003000000}"/>
              </a:ext>
            </a:extLst>
          </p:cNvPr>
          <p:cNvSpPr txBox="1"/>
          <p:nvPr/>
        </p:nvSpPr>
        <p:spPr>
          <a:xfrm>
            <a:off x="7893201" y="804160"/>
            <a:ext cx="4869657" cy="2778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Movimiento</a:t>
            </a:r>
            <a:r>
              <a:rPr lang="es-PA" sz="1400" u="none" baseline="0" dirty="0">
                <a:solidFill>
                  <a:schemeClr val="tx1"/>
                </a:solidFill>
                <a:latin typeface="Franklin Gothic Demi Cond" panose="020B0706030402020204" pitchFamily="34" charset="0"/>
              </a:rPr>
              <a:t> de contenedores, % de cambio</a:t>
            </a:r>
            <a:endParaRPr lang="es-PA" sz="1400" u="none" dirty="0">
              <a:solidFill>
                <a:schemeClr val="tx1"/>
              </a:solidFill>
              <a:latin typeface="Franklin Gothic Demi Cond" panose="020B0706030402020204" pitchFamily="34" charset="0"/>
            </a:endParaRPr>
          </a:p>
        </p:txBody>
      </p:sp>
      <p:sp>
        <p:nvSpPr>
          <p:cNvPr id="19" name="CuadroTexto 30">
            <a:extLst>
              <a:ext uri="{FF2B5EF4-FFF2-40B4-BE49-F238E27FC236}">
                <a16:creationId xmlns:a16="http://schemas.microsoft.com/office/drawing/2014/main" id="{CBFA0B2B-9773-4CBC-A240-778C0DBCE554}"/>
              </a:ext>
            </a:extLst>
          </p:cNvPr>
          <p:cNvSpPr txBox="1"/>
          <p:nvPr/>
        </p:nvSpPr>
        <p:spPr>
          <a:xfrm>
            <a:off x="266319" y="3032541"/>
            <a:ext cx="4377893" cy="34011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Movimiento</a:t>
            </a:r>
            <a:r>
              <a:rPr lang="es-PA" sz="1400" u="none" baseline="0" dirty="0">
                <a:solidFill>
                  <a:schemeClr val="tx1"/>
                </a:solidFill>
                <a:latin typeface="Franklin Gothic Demi Cond" panose="020B0706030402020204" pitchFamily="34" charset="0"/>
              </a:rPr>
              <a:t> de contenedores, </a:t>
            </a:r>
            <a:r>
              <a:rPr lang="es-PA" sz="1400" u="none" baseline="0" dirty="0" err="1">
                <a:solidFill>
                  <a:schemeClr val="tx1"/>
                </a:solidFill>
                <a:latin typeface="Franklin Gothic Demi Cond" panose="020B0706030402020204" pitchFamily="34" charset="0"/>
              </a:rPr>
              <a:t>TEUs</a:t>
            </a:r>
            <a:endParaRPr lang="es-PA" sz="1400" u="none" dirty="0">
              <a:solidFill>
                <a:schemeClr val="tx1"/>
              </a:solidFill>
              <a:latin typeface="Franklin Gothic Demi Cond" panose="020B0706030402020204" pitchFamily="34" charset="0"/>
            </a:endParaRPr>
          </a:p>
        </p:txBody>
      </p:sp>
      <p:sp>
        <p:nvSpPr>
          <p:cNvPr id="22" name="CuadroTexto 13">
            <a:extLst>
              <a:ext uri="{FF2B5EF4-FFF2-40B4-BE49-F238E27FC236}">
                <a16:creationId xmlns:a16="http://schemas.microsoft.com/office/drawing/2014/main" id="{00000000-0008-0000-0400-00000E000000}"/>
              </a:ext>
            </a:extLst>
          </p:cNvPr>
          <p:cNvSpPr txBox="1"/>
          <p:nvPr/>
        </p:nvSpPr>
        <p:spPr>
          <a:xfrm>
            <a:off x="8060657" y="3487231"/>
            <a:ext cx="4872889" cy="2867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Participación</a:t>
            </a:r>
          </a:p>
        </p:txBody>
      </p:sp>
      <p:pic>
        <p:nvPicPr>
          <p:cNvPr id="16" name="Imagen 15">
            <a:extLst>
              <a:ext uri="{FF2B5EF4-FFF2-40B4-BE49-F238E27FC236}">
                <a16:creationId xmlns:a16="http://schemas.microsoft.com/office/drawing/2014/main" id="{24308773-09B5-4295-B4D8-58D587EC6FC3}"/>
              </a:ext>
            </a:extLst>
          </p:cNvPr>
          <p:cNvPicPr>
            <a:picLocks noChangeAspect="1"/>
          </p:cNvPicPr>
          <p:nvPr/>
        </p:nvPicPr>
        <p:blipFill>
          <a:blip r:embed="rId3"/>
          <a:stretch>
            <a:fillRect/>
          </a:stretch>
        </p:blipFill>
        <p:spPr>
          <a:xfrm>
            <a:off x="11059064" y="116325"/>
            <a:ext cx="1036655" cy="681907"/>
          </a:xfrm>
          <a:prstGeom prst="rect">
            <a:avLst/>
          </a:prstGeom>
        </p:spPr>
      </p:pic>
      <p:sp>
        <p:nvSpPr>
          <p:cNvPr id="21" name="CuadroTexto 15">
            <a:extLst>
              <a:ext uri="{FF2B5EF4-FFF2-40B4-BE49-F238E27FC236}">
                <a16:creationId xmlns:a16="http://schemas.microsoft.com/office/drawing/2014/main" id="{00000000-0008-0000-0400-000010000000}"/>
              </a:ext>
            </a:extLst>
          </p:cNvPr>
          <p:cNvSpPr txBox="1"/>
          <p:nvPr/>
        </p:nvSpPr>
        <p:spPr>
          <a:xfrm>
            <a:off x="4577383" y="3008114"/>
            <a:ext cx="4070648" cy="4208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Movimiento</a:t>
            </a:r>
            <a:r>
              <a:rPr lang="es-PA" sz="1400" u="none" baseline="0" dirty="0">
                <a:solidFill>
                  <a:schemeClr val="tx1"/>
                </a:solidFill>
                <a:latin typeface="Franklin Gothic Demi Cond" panose="020B0706030402020204" pitchFamily="34" charset="0"/>
              </a:rPr>
              <a:t> de carga total, toneladas métricas</a:t>
            </a:r>
            <a:endParaRPr lang="es-PA" sz="1400" u="none" dirty="0">
              <a:solidFill>
                <a:schemeClr val="tx1"/>
              </a:solidFill>
              <a:latin typeface="Franklin Gothic Demi Cond" panose="020B0706030402020204" pitchFamily="34" charset="0"/>
            </a:endParaRPr>
          </a:p>
        </p:txBody>
      </p:sp>
      <p:pic>
        <p:nvPicPr>
          <p:cNvPr id="11" name="Imagen 10">
            <a:extLst>
              <a:ext uri="{FF2B5EF4-FFF2-40B4-BE49-F238E27FC236}">
                <a16:creationId xmlns:a16="http://schemas.microsoft.com/office/drawing/2014/main" id="{1A42776F-652D-BE75-A10B-3F460F74D68C}"/>
              </a:ext>
            </a:extLst>
          </p:cNvPr>
          <p:cNvPicPr>
            <a:picLocks noChangeAspect="1"/>
          </p:cNvPicPr>
          <p:nvPr/>
        </p:nvPicPr>
        <p:blipFill>
          <a:blip r:embed="rId4"/>
          <a:stretch>
            <a:fillRect/>
          </a:stretch>
        </p:blipFill>
        <p:spPr>
          <a:xfrm>
            <a:off x="233983" y="1096760"/>
            <a:ext cx="8163511" cy="1726126"/>
          </a:xfrm>
          <a:prstGeom prst="rect">
            <a:avLst/>
          </a:prstGeom>
        </p:spPr>
      </p:pic>
      <p:graphicFrame>
        <p:nvGraphicFramePr>
          <p:cNvPr id="12" name="Gráfico 11">
            <a:extLst>
              <a:ext uri="{FF2B5EF4-FFF2-40B4-BE49-F238E27FC236}">
                <a16:creationId xmlns:a16="http://schemas.microsoft.com/office/drawing/2014/main" id="{00000000-0008-0000-1800-000004000000}"/>
              </a:ext>
            </a:extLst>
          </p:cNvPr>
          <p:cNvGraphicFramePr>
            <a:graphicFrameLocks/>
          </p:cNvGraphicFramePr>
          <p:nvPr>
            <p:extLst>
              <p:ext uri="{D42A27DB-BD31-4B8C-83A1-F6EECF244321}">
                <p14:modId xmlns:p14="http://schemas.microsoft.com/office/powerpoint/2010/main" val="1312797895"/>
              </p:ext>
            </p:extLst>
          </p:nvPr>
        </p:nvGraphicFramePr>
        <p:xfrm>
          <a:off x="8694511" y="1144171"/>
          <a:ext cx="3351122" cy="22569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a:extLst>
              <a:ext uri="{FF2B5EF4-FFF2-40B4-BE49-F238E27FC236}">
                <a16:creationId xmlns:a16="http://schemas.microsoft.com/office/drawing/2014/main" id="{00000000-0008-0000-1700-000002000000}"/>
              </a:ext>
            </a:extLst>
          </p:cNvPr>
          <p:cNvGraphicFramePr>
            <a:graphicFrameLocks/>
          </p:cNvGraphicFramePr>
          <p:nvPr>
            <p:extLst>
              <p:ext uri="{D42A27DB-BD31-4B8C-83A1-F6EECF244321}">
                <p14:modId xmlns:p14="http://schemas.microsoft.com/office/powerpoint/2010/main" val="976721954"/>
              </p:ext>
            </p:extLst>
          </p:nvPr>
        </p:nvGraphicFramePr>
        <p:xfrm>
          <a:off x="391593" y="3404573"/>
          <a:ext cx="4218608" cy="24821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áfico 14">
            <a:extLst>
              <a:ext uri="{FF2B5EF4-FFF2-40B4-BE49-F238E27FC236}">
                <a16:creationId xmlns:a16="http://schemas.microsoft.com/office/drawing/2014/main" id="{00000000-0008-0000-1900-000004000000}"/>
              </a:ext>
            </a:extLst>
          </p:cNvPr>
          <p:cNvGraphicFramePr>
            <a:graphicFrameLocks/>
          </p:cNvGraphicFramePr>
          <p:nvPr>
            <p:extLst>
              <p:ext uri="{D42A27DB-BD31-4B8C-83A1-F6EECF244321}">
                <p14:modId xmlns:p14="http://schemas.microsoft.com/office/powerpoint/2010/main" val="2893461068"/>
              </p:ext>
            </p:extLst>
          </p:nvPr>
        </p:nvGraphicFramePr>
        <p:xfrm>
          <a:off x="8648031" y="3860113"/>
          <a:ext cx="3397602" cy="238912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Gráfico 23">
            <a:extLst>
              <a:ext uri="{FF2B5EF4-FFF2-40B4-BE49-F238E27FC236}">
                <a16:creationId xmlns:a16="http://schemas.microsoft.com/office/drawing/2014/main" id="{00000000-0008-0000-1B00-000006000000}"/>
              </a:ext>
            </a:extLst>
          </p:cNvPr>
          <p:cNvGraphicFramePr>
            <a:graphicFrameLocks/>
          </p:cNvGraphicFramePr>
          <p:nvPr>
            <p:extLst>
              <p:ext uri="{D42A27DB-BD31-4B8C-83A1-F6EECF244321}">
                <p14:modId xmlns:p14="http://schemas.microsoft.com/office/powerpoint/2010/main" val="2861350049"/>
              </p:ext>
            </p:extLst>
          </p:nvPr>
        </p:nvGraphicFramePr>
        <p:xfrm>
          <a:off x="4874400" y="3457431"/>
          <a:ext cx="3507600" cy="242926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743446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D0F96-ABED-588A-803B-0C693D584D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4CF153D-3B87-F26A-E82D-1D5042D67AF4}"/>
              </a:ext>
            </a:extLst>
          </p:cNvPr>
          <p:cNvSpPr>
            <a:spLocks noGrp="1"/>
          </p:cNvSpPr>
          <p:nvPr>
            <p:ph type="title"/>
          </p:nvPr>
        </p:nvSpPr>
        <p:spPr>
          <a:xfrm>
            <a:off x="293077" y="365125"/>
            <a:ext cx="11594123" cy="1325563"/>
          </a:xfrm>
        </p:spPr>
        <p:txBody>
          <a:bodyPr vert="horz" lIns="91440" tIns="45720" rIns="91440" bIns="45720" rtlCol="0" anchor="ctr">
            <a:noAutofit/>
          </a:bodyPr>
          <a:lstStyle/>
          <a:p>
            <a:r>
              <a:rPr lang="es-PA" sz="3200" b="1" dirty="0">
                <a:solidFill>
                  <a:schemeClr val="tx2"/>
                </a:solidFill>
                <a:latin typeface="Arial Black" panose="020B0A04020102020204" pitchFamily="34" charset="0"/>
                <a:cs typeface="Arial" panose="020B0604020202020204" pitchFamily="34" charset="0"/>
              </a:rPr>
              <a:t>Adquisición de los puertos de Balboa </a:t>
            </a:r>
            <a:r>
              <a:rPr lang="es-PA" sz="3200" b="1">
                <a:solidFill>
                  <a:schemeClr val="tx2"/>
                </a:solidFill>
                <a:latin typeface="Arial Black" panose="020B0A04020102020204" pitchFamily="34" charset="0"/>
                <a:cs typeface="Arial" panose="020B0604020202020204" pitchFamily="34" charset="0"/>
              </a:rPr>
              <a:t>y Cristóbal</a:t>
            </a:r>
            <a:endParaRPr lang="es-PA" sz="3200" b="1" dirty="0">
              <a:solidFill>
                <a:schemeClr val="tx2"/>
              </a:solidFill>
              <a:latin typeface="Arial Black" panose="020B0A040201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15D97EBE-5722-E1DA-690A-4059ED71692A}"/>
              </a:ext>
            </a:extLst>
          </p:cNvPr>
          <p:cNvSpPr>
            <a:spLocks noGrp="1"/>
          </p:cNvSpPr>
          <p:nvPr>
            <p:ph idx="1"/>
          </p:nvPr>
        </p:nvSpPr>
        <p:spPr/>
        <p:txBody>
          <a:bodyPr>
            <a:normAutofit/>
          </a:bodyPr>
          <a:lstStyle/>
          <a:p>
            <a:r>
              <a:rPr lang="es-PA" dirty="0"/>
              <a:t>Black Rock adquirió los puertos de Panamá, pero la transacción está en revisión por el regulador de la competencia de Hong Kong.</a:t>
            </a:r>
          </a:p>
          <a:p>
            <a:r>
              <a:rPr lang="es-PA" dirty="0"/>
              <a:t>De concretarse la transacción, lo puertos de Balboa  sería operados por TIL, el brazo portuario de la compañía naviera MSC. </a:t>
            </a:r>
          </a:p>
          <a:p>
            <a:r>
              <a:rPr lang="es-PA" dirty="0"/>
              <a:t>Actualmente MSC mueve sus contenedores a través de PSA en el Pacífico.</a:t>
            </a:r>
          </a:p>
        </p:txBody>
      </p:sp>
      <p:sp>
        <p:nvSpPr>
          <p:cNvPr id="4" name="Marcador de número de diapositiva 3">
            <a:extLst>
              <a:ext uri="{FF2B5EF4-FFF2-40B4-BE49-F238E27FC236}">
                <a16:creationId xmlns:a16="http://schemas.microsoft.com/office/drawing/2014/main" id="{D9A72FD2-503D-AB21-689E-F6FA7D6EDD43}"/>
              </a:ext>
            </a:extLst>
          </p:cNvPr>
          <p:cNvSpPr>
            <a:spLocks noGrp="1"/>
          </p:cNvSpPr>
          <p:nvPr>
            <p:ph type="sldNum" sz="quarter" idx="12"/>
          </p:nvPr>
        </p:nvSpPr>
        <p:spPr/>
        <p:txBody>
          <a:bodyPr/>
          <a:lstStyle/>
          <a:p>
            <a:fld id="{6072E7D6-F582-42A1-A5CC-43482DB96043}" type="slidenum">
              <a:rPr lang="es-PA" smtClean="0"/>
              <a:t>26</a:t>
            </a:fld>
            <a:endParaRPr lang="es-PA"/>
          </a:p>
        </p:txBody>
      </p:sp>
      <p:grpSp>
        <p:nvGrpSpPr>
          <p:cNvPr id="5" name="13 Grupo">
            <a:extLst>
              <a:ext uri="{FF2B5EF4-FFF2-40B4-BE49-F238E27FC236}">
                <a16:creationId xmlns:a16="http://schemas.microsoft.com/office/drawing/2014/main" id="{5C0B10BC-C857-CC6F-DF8E-62E25692C3A7}"/>
              </a:ext>
            </a:extLst>
          </p:cNvPr>
          <p:cNvGrpSpPr>
            <a:grpSpLocks/>
          </p:cNvGrpSpPr>
          <p:nvPr/>
        </p:nvGrpSpPr>
        <p:grpSpPr bwMode="auto">
          <a:xfrm>
            <a:off x="0" y="6356350"/>
            <a:ext cx="12192000" cy="478408"/>
            <a:chOff x="0" y="7457800"/>
            <a:chExt cx="10058400" cy="314600"/>
          </a:xfrm>
        </p:grpSpPr>
        <p:sp>
          <p:nvSpPr>
            <p:cNvPr id="6" name="3 Rectángulo">
              <a:extLst>
                <a:ext uri="{FF2B5EF4-FFF2-40B4-BE49-F238E27FC236}">
                  <a16:creationId xmlns:a16="http://schemas.microsoft.com/office/drawing/2014/main" id="{675CF6D9-1D21-A24F-2B36-CAD8414C895B}"/>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7" name="10 Rectángulo">
              <a:extLst>
                <a:ext uri="{FF2B5EF4-FFF2-40B4-BE49-F238E27FC236}">
                  <a16:creationId xmlns:a16="http://schemas.microsoft.com/office/drawing/2014/main" id="{616F6E55-69A0-63AF-A534-2FB7E666E624}"/>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5664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C345B122-97CA-2E45-A46A-886E6F9C4956}"/>
              </a:ext>
            </a:extLst>
          </p:cNvPr>
          <p:cNvSpPr/>
          <p:nvPr/>
        </p:nvSpPr>
        <p:spPr>
          <a:xfrm>
            <a:off x="6463345" y="3828198"/>
            <a:ext cx="5480238" cy="222148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7" name="Rectángulo 6">
            <a:extLst>
              <a:ext uri="{FF2B5EF4-FFF2-40B4-BE49-F238E27FC236}">
                <a16:creationId xmlns:a16="http://schemas.microsoft.com/office/drawing/2014/main" id="{88F76E03-795A-851A-FB47-A08872A9BE5A}"/>
              </a:ext>
            </a:extLst>
          </p:cNvPr>
          <p:cNvSpPr/>
          <p:nvPr/>
        </p:nvSpPr>
        <p:spPr>
          <a:xfrm>
            <a:off x="6491276" y="1579922"/>
            <a:ext cx="5452307" cy="184907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11" name="Rectángulo 10">
            <a:extLst>
              <a:ext uri="{FF2B5EF4-FFF2-40B4-BE49-F238E27FC236}">
                <a16:creationId xmlns:a16="http://schemas.microsoft.com/office/drawing/2014/main" id="{F6EC8200-0C3C-9EA6-15C2-459318A9E94A}"/>
              </a:ext>
            </a:extLst>
          </p:cNvPr>
          <p:cNvSpPr/>
          <p:nvPr/>
        </p:nvSpPr>
        <p:spPr>
          <a:xfrm>
            <a:off x="319101" y="3828198"/>
            <a:ext cx="5874435" cy="206292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963B6AF6-2A79-410E-9DD5-F8480E0B30E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119336" y="6237312"/>
            <a:ext cx="12072664" cy="478408"/>
            <a:chOff x="0" y="7457800"/>
            <a:chExt cx="10058400" cy="314600"/>
          </a:xfrm>
        </p:grpSpPr>
        <p:sp>
          <p:nvSpPr>
            <p:cNvPr id="4" name="3 Rectángulo">
              <a:extLst>
                <a:ext uri="{FF2B5EF4-FFF2-40B4-BE49-F238E27FC236}">
                  <a16:creationId xmlns:a16="http://schemas.microsoft.com/office/drawing/2014/main" id="{A3E07EEE-84C4-452B-ACEF-8CBF18AB985C}"/>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CuadroTexto 1">
            <a:extLst>
              <a:ext uri="{FF2B5EF4-FFF2-40B4-BE49-F238E27FC236}">
                <a16:creationId xmlns:a16="http://schemas.microsoft.com/office/drawing/2014/main" id="{6F461F41-DA71-4582-919B-FC6DA2326CF5}"/>
              </a:ext>
            </a:extLst>
          </p:cNvPr>
          <p:cNvSpPr txBox="1"/>
          <p:nvPr/>
        </p:nvSpPr>
        <p:spPr>
          <a:xfrm>
            <a:off x="119336" y="141387"/>
            <a:ext cx="107001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ZONA LIBRE DE COLÓN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El crecimiento del comercio total de la ZLC se ha contraído en los dos primeros trimestres de 2025 con respecto a igual periodo del año pasado. Las importaciones CIF se contrajeron 20.1% y las reexportaciones disminuyeron en 2.5%. </a:t>
            </a:r>
            <a:endParaRPr kumimoji="0" lang="es-ES_tradnl"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DAE21D2C-2C7C-4783-826F-E05E8C15D893}"/>
              </a:ext>
            </a:extLst>
          </p:cNvPr>
          <p:cNvSpPr txBox="1"/>
          <p:nvPr/>
        </p:nvSpPr>
        <p:spPr>
          <a:xfrm>
            <a:off x="308827" y="6012582"/>
            <a:ext cx="43748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effectLst/>
                <a:uLnTx/>
                <a:uFillTx/>
                <a:latin typeface="Calibri"/>
                <a:ea typeface="+mn-ea"/>
                <a:cs typeface="+mn-cs"/>
              </a:rPr>
              <a:t>Fuente: Con base en información del  INEC..</a:t>
            </a:r>
          </a:p>
        </p:txBody>
      </p:sp>
      <p:sp>
        <p:nvSpPr>
          <p:cNvPr id="12" name="CuadroTexto 26">
            <a:extLst>
              <a:ext uri="{FF2B5EF4-FFF2-40B4-BE49-F238E27FC236}">
                <a16:creationId xmlns:a16="http://schemas.microsoft.com/office/drawing/2014/main" id="{00000000-0008-0000-0000-00001B000000}"/>
              </a:ext>
            </a:extLst>
          </p:cNvPr>
          <p:cNvSpPr txBox="1"/>
          <p:nvPr/>
        </p:nvSpPr>
        <p:spPr>
          <a:xfrm>
            <a:off x="6797848" y="1259990"/>
            <a:ext cx="4406822" cy="2800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Comercio de la ZLC, % de cambio</a:t>
            </a:r>
            <a:endParaRPr lang="es-PA" sz="1400" u="none" dirty="0">
              <a:solidFill>
                <a:schemeClr val="tx1"/>
              </a:solidFill>
              <a:latin typeface="Franklin Gothic Demi Cond" panose="020B0706030402020204" pitchFamily="34" charset="0"/>
            </a:endParaRPr>
          </a:p>
        </p:txBody>
      </p:sp>
      <p:sp>
        <p:nvSpPr>
          <p:cNvPr id="17" name="CuadroTexto 12">
            <a:extLst>
              <a:ext uri="{FF2B5EF4-FFF2-40B4-BE49-F238E27FC236}">
                <a16:creationId xmlns:a16="http://schemas.microsoft.com/office/drawing/2014/main" id="{00000000-0008-0000-0600-00000D000000}"/>
              </a:ext>
            </a:extLst>
          </p:cNvPr>
          <p:cNvSpPr txBox="1"/>
          <p:nvPr/>
        </p:nvSpPr>
        <p:spPr>
          <a:xfrm>
            <a:off x="794296" y="1282012"/>
            <a:ext cx="4869656"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Comercio de la ZLC, miles de Balboas</a:t>
            </a:r>
            <a:endParaRPr lang="es-PA" sz="1400" u="none" dirty="0">
              <a:solidFill>
                <a:schemeClr val="tx1"/>
              </a:solidFill>
              <a:latin typeface="Franklin Gothic Demi Cond" panose="020B0706030402020204" pitchFamily="34" charset="0"/>
            </a:endParaRPr>
          </a:p>
        </p:txBody>
      </p:sp>
      <p:sp>
        <p:nvSpPr>
          <p:cNvPr id="15" name="CuadroTexto 12">
            <a:extLst>
              <a:ext uri="{FF2B5EF4-FFF2-40B4-BE49-F238E27FC236}">
                <a16:creationId xmlns:a16="http://schemas.microsoft.com/office/drawing/2014/main" id="{8A7AB104-4A89-44AC-873F-433A6E2D1BF0}"/>
              </a:ext>
            </a:extLst>
          </p:cNvPr>
          <p:cNvSpPr txBox="1"/>
          <p:nvPr/>
        </p:nvSpPr>
        <p:spPr>
          <a:xfrm>
            <a:off x="599756" y="3542448"/>
            <a:ext cx="4869656"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Comercio de la ZLC, miles de Balboas</a:t>
            </a:r>
            <a:endParaRPr lang="es-PA" sz="1400" u="none" dirty="0">
              <a:solidFill>
                <a:schemeClr val="tx1"/>
              </a:solidFill>
              <a:latin typeface="Franklin Gothic Demi Cond" panose="020B0706030402020204" pitchFamily="34" charset="0"/>
            </a:endParaRPr>
          </a:p>
        </p:txBody>
      </p:sp>
      <p:sp>
        <p:nvSpPr>
          <p:cNvPr id="20" name="CuadroTexto 12">
            <a:extLst>
              <a:ext uri="{FF2B5EF4-FFF2-40B4-BE49-F238E27FC236}">
                <a16:creationId xmlns:a16="http://schemas.microsoft.com/office/drawing/2014/main" id="{2284F7D4-7741-44CE-A5B9-AD9049E506D3}"/>
              </a:ext>
            </a:extLst>
          </p:cNvPr>
          <p:cNvSpPr txBox="1"/>
          <p:nvPr/>
        </p:nvSpPr>
        <p:spPr>
          <a:xfrm>
            <a:off x="7073927" y="3530712"/>
            <a:ext cx="4869656"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Exportación e importación de la ZLC, miles de Balboas</a:t>
            </a:r>
            <a:endParaRPr lang="es-PA" sz="1400" u="none" dirty="0">
              <a:solidFill>
                <a:schemeClr val="tx1"/>
              </a:solidFill>
              <a:latin typeface="Franklin Gothic Demi Cond" panose="020B0706030402020204" pitchFamily="34" charset="0"/>
            </a:endParaRPr>
          </a:p>
        </p:txBody>
      </p:sp>
      <p:pic>
        <p:nvPicPr>
          <p:cNvPr id="23" name="Imagen 22">
            <a:extLst>
              <a:ext uri="{FF2B5EF4-FFF2-40B4-BE49-F238E27FC236}">
                <a16:creationId xmlns:a16="http://schemas.microsoft.com/office/drawing/2014/main" id="{0EFBC742-B795-48C2-9442-F10022B2BBEB}"/>
              </a:ext>
            </a:extLst>
          </p:cNvPr>
          <p:cNvPicPr>
            <a:picLocks noChangeAspect="1"/>
          </p:cNvPicPr>
          <p:nvPr/>
        </p:nvPicPr>
        <p:blipFill>
          <a:blip r:embed="rId3"/>
          <a:stretch>
            <a:fillRect/>
          </a:stretch>
        </p:blipFill>
        <p:spPr>
          <a:xfrm>
            <a:off x="10926941" y="43533"/>
            <a:ext cx="1299157" cy="681907"/>
          </a:xfrm>
          <a:prstGeom prst="rect">
            <a:avLst/>
          </a:prstGeom>
        </p:spPr>
      </p:pic>
      <p:graphicFrame>
        <p:nvGraphicFramePr>
          <p:cNvPr id="14" name="Gráfico 13">
            <a:extLst>
              <a:ext uri="{FF2B5EF4-FFF2-40B4-BE49-F238E27FC236}">
                <a16:creationId xmlns:a16="http://schemas.microsoft.com/office/drawing/2014/main" id="{00000000-0008-0000-0600-00002B000000}"/>
              </a:ext>
            </a:extLst>
          </p:cNvPr>
          <p:cNvGraphicFramePr>
            <a:graphicFrameLocks/>
          </p:cNvGraphicFramePr>
          <p:nvPr>
            <p:extLst>
              <p:ext uri="{D42A27DB-BD31-4B8C-83A1-F6EECF244321}">
                <p14:modId xmlns:p14="http://schemas.microsoft.com/office/powerpoint/2010/main" val="827741485"/>
              </p:ext>
            </p:extLst>
          </p:nvPr>
        </p:nvGraphicFramePr>
        <p:xfrm>
          <a:off x="6529408" y="1654389"/>
          <a:ext cx="5343491" cy="16886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áfico 20">
            <a:extLst>
              <a:ext uri="{FF2B5EF4-FFF2-40B4-BE49-F238E27FC236}">
                <a16:creationId xmlns:a16="http://schemas.microsoft.com/office/drawing/2014/main" id="{00000000-0008-0000-0600-00002A000000}"/>
              </a:ext>
            </a:extLst>
          </p:cNvPr>
          <p:cNvGraphicFramePr>
            <a:graphicFrameLocks/>
          </p:cNvGraphicFramePr>
          <p:nvPr>
            <p:extLst>
              <p:ext uri="{D42A27DB-BD31-4B8C-83A1-F6EECF244321}">
                <p14:modId xmlns:p14="http://schemas.microsoft.com/office/powerpoint/2010/main" val="2454706191"/>
              </p:ext>
            </p:extLst>
          </p:nvPr>
        </p:nvGraphicFramePr>
        <p:xfrm>
          <a:off x="457201" y="3880525"/>
          <a:ext cx="5638800" cy="19444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Gráfico 21">
            <a:extLst>
              <a:ext uri="{FF2B5EF4-FFF2-40B4-BE49-F238E27FC236}">
                <a16:creationId xmlns:a16="http://schemas.microsoft.com/office/drawing/2014/main" id="{00000000-0008-0000-0600-00002C000000}"/>
              </a:ext>
            </a:extLst>
          </p:cNvPr>
          <p:cNvGraphicFramePr>
            <a:graphicFrameLocks/>
          </p:cNvGraphicFramePr>
          <p:nvPr>
            <p:extLst>
              <p:ext uri="{D42A27DB-BD31-4B8C-83A1-F6EECF244321}">
                <p14:modId xmlns:p14="http://schemas.microsoft.com/office/powerpoint/2010/main" val="70847951"/>
              </p:ext>
            </p:extLst>
          </p:nvPr>
        </p:nvGraphicFramePr>
        <p:xfrm>
          <a:off x="6529407" y="3913428"/>
          <a:ext cx="5343491" cy="2099154"/>
        </p:xfrm>
        <a:graphic>
          <a:graphicData uri="http://schemas.openxmlformats.org/drawingml/2006/chart">
            <c:chart xmlns:c="http://schemas.openxmlformats.org/drawingml/2006/chart" xmlns:r="http://schemas.openxmlformats.org/officeDocument/2006/relationships" r:id="rId6"/>
          </a:graphicData>
        </a:graphic>
      </p:graphicFrame>
      <p:pic>
        <p:nvPicPr>
          <p:cNvPr id="6" name="Imagen 5">
            <a:extLst>
              <a:ext uri="{FF2B5EF4-FFF2-40B4-BE49-F238E27FC236}">
                <a16:creationId xmlns:a16="http://schemas.microsoft.com/office/drawing/2014/main" id="{696369AD-B5AE-9B11-42C3-8E5486000446}"/>
              </a:ext>
            </a:extLst>
          </p:cNvPr>
          <p:cNvPicPr>
            <a:picLocks noChangeAspect="1"/>
          </p:cNvPicPr>
          <p:nvPr/>
        </p:nvPicPr>
        <p:blipFill>
          <a:blip r:embed="rId7"/>
          <a:stretch>
            <a:fillRect/>
          </a:stretch>
        </p:blipFill>
        <p:spPr>
          <a:xfrm>
            <a:off x="319101" y="1620089"/>
            <a:ext cx="5874435" cy="1676400"/>
          </a:xfrm>
          <a:prstGeom prst="rect">
            <a:avLst/>
          </a:prstGeom>
        </p:spPr>
      </p:pic>
    </p:spTree>
    <p:extLst>
      <p:ext uri="{BB962C8B-B14F-4D97-AF65-F5344CB8AC3E}">
        <p14:creationId xmlns:p14="http://schemas.microsoft.com/office/powerpoint/2010/main" val="12224820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0F0972-936F-160F-5E6A-0028E9C414FE}"/>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11750DF9-3F06-A848-79C4-C6386F8E949C}"/>
              </a:ext>
            </a:extLst>
          </p:cNvPr>
          <p:cNvSpPr txBox="1"/>
          <p:nvPr/>
        </p:nvSpPr>
        <p:spPr>
          <a:xfrm>
            <a:off x="509964" y="4652168"/>
            <a:ext cx="10626147" cy="93876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rgbClr val="FFFFFF"/>
                </a:solidFill>
                <a:latin typeface="Aptos Black" panose="020F0502020204030204" pitchFamily="34" charset="0"/>
                <a:ea typeface="+mj-ea"/>
                <a:cs typeface="+mj-cs"/>
              </a:rPr>
              <a:t>CONSTRUCCIÓN E INMOBILIARIO</a:t>
            </a:r>
          </a:p>
        </p:txBody>
      </p:sp>
      <p:grpSp>
        <p:nvGrpSpPr>
          <p:cNvPr id="7" name="13 Grupo">
            <a:extLst>
              <a:ext uri="{FF2B5EF4-FFF2-40B4-BE49-F238E27FC236}">
                <a16:creationId xmlns:a16="http://schemas.microsoft.com/office/drawing/2014/main" id="{1EA09808-A913-B096-15A6-0AFF1537193A}"/>
              </a:ext>
            </a:extLst>
          </p:cNvPr>
          <p:cNvGrpSpPr>
            <a:grpSpLocks/>
          </p:cNvGrpSpPr>
          <p:nvPr/>
        </p:nvGrpSpPr>
        <p:grpSpPr bwMode="auto">
          <a:xfrm>
            <a:off x="-33009" y="6104239"/>
            <a:ext cx="12241484" cy="803188"/>
            <a:chOff x="0" y="7457800"/>
            <a:chExt cx="10058400" cy="314600"/>
          </a:xfrm>
        </p:grpSpPr>
        <p:sp>
          <p:nvSpPr>
            <p:cNvPr id="8" name="3 Rectángulo">
              <a:extLst>
                <a:ext uri="{FF2B5EF4-FFF2-40B4-BE49-F238E27FC236}">
                  <a16:creationId xmlns:a16="http://schemas.microsoft.com/office/drawing/2014/main" id="{AFEFCF01-8916-03F8-0428-6EBC0E142293}"/>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9" name="10 Rectángulo">
              <a:extLst>
                <a:ext uri="{FF2B5EF4-FFF2-40B4-BE49-F238E27FC236}">
                  <a16:creationId xmlns:a16="http://schemas.microsoft.com/office/drawing/2014/main" id="{84BCF407-D08D-791C-6FC2-0B1F1D5B4696}"/>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2239919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1BE05A7-70F6-A9A7-0B7C-7A4DC77E3C9B}"/>
              </a:ext>
            </a:extLst>
          </p:cNvPr>
          <p:cNvSpPr/>
          <p:nvPr/>
        </p:nvSpPr>
        <p:spPr>
          <a:xfrm>
            <a:off x="6430151" y="1208357"/>
            <a:ext cx="5417771" cy="2108946"/>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dirty="0">
              <a:solidFill>
                <a:schemeClr val="bg1"/>
              </a:solidFill>
            </a:endParaRPr>
          </a:p>
        </p:txBody>
      </p:sp>
      <p:sp>
        <p:nvSpPr>
          <p:cNvPr id="25" name="Rectángulo 24">
            <a:extLst>
              <a:ext uri="{FF2B5EF4-FFF2-40B4-BE49-F238E27FC236}">
                <a16:creationId xmlns:a16="http://schemas.microsoft.com/office/drawing/2014/main" id="{B41EB5B6-6BF5-203A-15F4-65C4992037A6}"/>
              </a:ext>
            </a:extLst>
          </p:cNvPr>
          <p:cNvSpPr/>
          <p:nvPr/>
        </p:nvSpPr>
        <p:spPr>
          <a:xfrm>
            <a:off x="6430151" y="3645018"/>
            <a:ext cx="5417771" cy="2516205"/>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dirty="0">
              <a:solidFill>
                <a:schemeClr val="bg1"/>
              </a:solidFill>
            </a:endParaRPr>
          </a:p>
        </p:txBody>
      </p:sp>
      <p:sp>
        <p:nvSpPr>
          <p:cNvPr id="24" name="Rectángulo 23">
            <a:extLst>
              <a:ext uri="{FF2B5EF4-FFF2-40B4-BE49-F238E27FC236}">
                <a16:creationId xmlns:a16="http://schemas.microsoft.com/office/drawing/2014/main" id="{A0C718ED-C58A-54DA-C958-7F2040EB2F7A}"/>
              </a:ext>
            </a:extLst>
          </p:cNvPr>
          <p:cNvSpPr/>
          <p:nvPr/>
        </p:nvSpPr>
        <p:spPr>
          <a:xfrm>
            <a:off x="278452" y="3212982"/>
            <a:ext cx="5984624" cy="275651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dirty="0">
              <a:solidFill>
                <a:schemeClr val="bg1"/>
              </a:solidFill>
            </a:endParaRPr>
          </a:p>
        </p:txBody>
      </p:sp>
      <p:cxnSp>
        <p:nvCxnSpPr>
          <p:cNvPr id="11" name="Conector recto 10">
            <a:extLst>
              <a:ext uri="{FF2B5EF4-FFF2-40B4-BE49-F238E27FC236}">
                <a16:creationId xmlns:a16="http://schemas.microsoft.com/office/drawing/2014/main" id="{CD5CB952-2087-4C48-9A9E-93438618363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119336" y="6237312"/>
            <a:ext cx="12072664" cy="478408"/>
            <a:chOff x="0" y="7457800"/>
            <a:chExt cx="10058400" cy="314600"/>
          </a:xfrm>
        </p:grpSpPr>
        <p:sp>
          <p:nvSpPr>
            <p:cNvPr id="4" name="3 Rectángulo">
              <a:extLst>
                <a:ext uri="{FF2B5EF4-FFF2-40B4-BE49-F238E27FC236}">
                  <a16:creationId xmlns:a16="http://schemas.microsoft.com/office/drawing/2014/main" id="{A3E07EEE-84C4-452B-ACEF-8CBF18AB985C}"/>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CuadroTexto 1">
            <a:extLst>
              <a:ext uri="{FF2B5EF4-FFF2-40B4-BE49-F238E27FC236}">
                <a16:creationId xmlns:a16="http://schemas.microsoft.com/office/drawing/2014/main" id="{6F461F41-DA71-4582-919B-FC6DA2326CF5}"/>
              </a:ext>
            </a:extLst>
          </p:cNvPr>
          <p:cNvSpPr txBox="1"/>
          <p:nvPr/>
        </p:nvSpPr>
        <p:spPr>
          <a:xfrm>
            <a:off x="119336" y="215024"/>
            <a:ext cx="119557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CONSTRUCCIÓN</a:t>
            </a:r>
            <a:endParaRPr kumimoji="0" lang="es-PA" sz="1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dirty="0">
                <a:latin typeface="Arial" panose="020B0604020202020204" pitchFamily="34" charset="0"/>
                <a:cs typeface="Arial" panose="020B0604020202020204" pitchFamily="34" charset="0"/>
              </a:rPr>
              <a:t>El costo de construcción una contracción del 12% de enero a abril de 2025 comparado con igual periodo del año pasado. No obstante, la producción de concreto premezclado y cemento muestran una contracción de 17.6% y 5.1% en ese mismo periodo. La eliminación del bono de vivienda estaría afectando la actividad  durante 2025.</a:t>
            </a:r>
            <a:endParaRPr kumimoji="0" lang="es-ES_tradnl" sz="1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DAE21D2C-2C7C-4783-826F-E05E8C15D893}"/>
              </a:ext>
            </a:extLst>
          </p:cNvPr>
          <p:cNvSpPr txBox="1"/>
          <p:nvPr/>
        </p:nvSpPr>
        <p:spPr>
          <a:xfrm>
            <a:off x="278451" y="5955928"/>
            <a:ext cx="43748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effectLst/>
                <a:uLnTx/>
                <a:uFillTx/>
                <a:latin typeface="Calibri"/>
                <a:ea typeface="+mn-ea"/>
                <a:cs typeface="+mn-cs"/>
              </a:rPr>
              <a:t>Fuente: Con base en información del  INEC..</a:t>
            </a:r>
          </a:p>
        </p:txBody>
      </p:sp>
      <p:sp>
        <p:nvSpPr>
          <p:cNvPr id="12" name="CuadroTexto 26">
            <a:extLst>
              <a:ext uri="{FF2B5EF4-FFF2-40B4-BE49-F238E27FC236}">
                <a16:creationId xmlns:a16="http://schemas.microsoft.com/office/drawing/2014/main" id="{00000000-0008-0000-0000-00001B000000}"/>
              </a:ext>
            </a:extLst>
          </p:cNvPr>
          <p:cNvSpPr txBox="1"/>
          <p:nvPr/>
        </p:nvSpPr>
        <p:spPr>
          <a:xfrm>
            <a:off x="587714" y="2864066"/>
            <a:ext cx="5508286" cy="3396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Producción de cemento y concreto premezclado, miles de toneladas métricas</a:t>
            </a:r>
            <a:endParaRPr lang="es-PA" sz="1400" u="none" dirty="0">
              <a:solidFill>
                <a:schemeClr val="tx1"/>
              </a:solidFill>
              <a:latin typeface="Franklin Gothic Demi Cond" panose="020B0706030402020204" pitchFamily="34" charset="0"/>
            </a:endParaRPr>
          </a:p>
        </p:txBody>
      </p:sp>
      <p:sp>
        <p:nvSpPr>
          <p:cNvPr id="14" name="CuadroTexto 18">
            <a:extLst>
              <a:ext uri="{FF2B5EF4-FFF2-40B4-BE49-F238E27FC236}">
                <a16:creationId xmlns:a16="http://schemas.microsoft.com/office/drawing/2014/main" id="{00000000-0008-0000-0000-000013000000}"/>
              </a:ext>
            </a:extLst>
          </p:cNvPr>
          <p:cNvSpPr txBox="1"/>
          <p:nvPr/>
        </p:nvSpPr>
        <p:spPr>
          <a:xfrm>
            <a:off x="860945" y="928308"/>
            <a:ext cx="4885755" cy="2800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Costo de construcción</a:t>
            </a:r>
            <a:r>
              <a:rPr lang="es-PA" sz="1400" u="none" baseline="0" dirty="0">
                <a:solidFill>
                  <a:schemeClr val="tx1"/>
                </a:solidFill>
                <a:latin typeface="Franklin Gothic Demi Cond" panose="020B0706030402020204" pitchFamily="34" charset="0"/>
              </a:rPr>
              <a:t>, miles de </a:t>
            </a:r>
            <a:r>
              <a:rPr lang="es-PA" sz="1400" dirty="0">
                <a:solidFill>
                  <a:schemeClr val="tx1"/>
                </a:solidFill>
                <a:latin typeface="Franklin Gothic Demi Cond" panose="020B0706030402020204" pitchFamily="34" charset="0"/>
              </a:rPr>
              <a:t>b</a:t>
            </a:r>
            <a:r>
              <a:rPr lang="es-PA" sz="1400" u="none" baseline="0" dirty="0">
                <a:solidFill>
                  <a:schemeClr val="tx1"/>
                </a:solidFill>
                <a:latin typeface="Franklin Gothic Demi Cond" panose="020B0706030402020204" pitchFamily="34" charset="0"/>
              </a:rPr>
              <a:t>alboas</a:t>
            </a:r>
            <a:endParaRPr lang="es-PA" sz="1400" u="none" dirty="0">
              <a:solidFill>
                <a:schemeClr val="tx1"/>
              </a:solidFill>
              <a:latin typeface="Franklin Gothic Demi Cond" panose="020B0706030402020204" pitchFamily="34" charset="0"/>
            </a:endParaRPr>
          </a:p>
        </p:txBody>
      </p:sp>
      <p:sp>
        <p:nvSpPr>
          <p:cNvPr id="18" name="CuadroTexto 18">
            <a:extLst>
              <a:ext uri="{FF2B5EF4-FFF2-40B4-BE49-F238E27FC236}">
                <a16:creationId xmlns:a16="http://schemas.microsoft.com/office/drawing/2014/main" id="{9096E180-9CC4-4558-AA2E-B5267AB0233C}"/>
              </a:ext>
            </a:extLst>
          </p:cNvPr>
          <p:cNvSpPr txBox="1"/>
          <p:nvPr/>
        </p:nvSpPr>
        <p:spPr>
          <a:xfrm>
            <a:off x="6550210" y="902145"/>
            <a:ext cx="5256733" cy="2538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PIB de la Construcción, primer trimestre de cada año, millones de balboas</a:t>
            </a:r>
          </a:p>
        </p:txBody>
      </p:sp>
      <p:sp>
        <p:nvSpPr>
          <p:cNvPr id="20" name="CuadroTexto 18">
            <a:extLst>
              <a:ext uri="{FF2B5EF4-FFF2-40B4-BE49-F238E27FC236}">
                <a16:creationId xmlns:a16="http://schemas.microsoft.com/office/drawing/2014/main" id="{0BC044FE-2998-4649-9F09-A1B314379DA4}"/>
              </a:ext>
            </a:extLst>
          </p:cNvPr>
          <p:cNvSpPr txBox="1"/>
          <p:nvPr/>
        </p:nvSpPr>
        <p:spPr>
          <a:xfrm>
            <a:off x="6592132" y="3335355"/>
            <a:ext cx="4885755" cy="2800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dirty="0">
                <a:solidFill>
                  <a:schemeClr val="tx1"/>
                </a:solidFill>
                <a:latin typeface="Franklin Gothic Demi Cond" panose="020B0706030402020204" pitchFamily="34" charset="0"/>
              </a:rPr>
              <a:t>Costo de construcción</a:t>
            </a:r>
            <a:r>
              <a:rPr lang="es-PA" sz="1400" u="none" baseline="0" dirty="0">
                <a:solidFill>
                  <a:schemeClr val="tx1"/>
                </a:solidFill>
                <a:latin typeface="Franklin Gothic Demi Cond" panose="020B0706030402020204" pitchFamily="34" charset="0"/>
              </a:rPr>
              <a:t>, miles de balboas</a:t>
            </a:r>
            <a:endParaRPr lang="es-PA" sz="1400" u="none" dirty="0">
              <a:solidFill>
                <a:schemeClr val="tx1"/>
              </a:solidFill>
              <a:latin typeface="Franklin Gothic Demi Cond" panose="020B0706030402020204" pitchFamily="34" charset="0"/>
            </a:endParaRPr>
          </a:p>
        </p:txBody>
      </p:sp>
      <p:pic>
        <p:nvPicPr>
          <p:cNvPr id="6" name="Imagen 5">
            <a:extLst>
              <a:ext uri="{FF2B5EF4-FFF2-40B4-BE49-F238E27FC236}">
                <a16:creationId xmlns:a16="http://schemas.microsoft.com/office/drawing/2014/main" id="{2DA1B44A-1202-CD89-E30C-5CF7406DE180}"/>
              </a:ext>
            </a:extLst>
          </p:cNvPr>
          <p:cNvPicPr>
            <a:picLocks noChangeAspect="1"/>
          </p:cNvPicPr>
          <p:nvPr/>
        </p:nvPicPr>
        <p:blipFill>
          <a:blip r:embed="rId3"/>
          <a:stretch>
            <a:fillRect/>
          </a:stretch>
        </p:blipFill>
        <p:spPr>
          <a:xfrm>
            <a:off x="220380" y="1234735"/>
            <a:ext cx="6042695" cy="1495425"/>
          </a:xfrm>
          <a:prstGeom prst="rect">
            <a:avLst/>
          </a:prstGeom>
        </p:spPr>
      </p:pic>
      <p:graphicFrame>
        <p:nvGraphicFramePr>
          <p:cNvPr id="9" name="Gráfico 8">
            <a:extLst>
              <a:ext uri="{FF2B5EF4-FFF2-40B4-BE49-F238E27FC236}">
                <a16:creationId xmlns:a16="http://schemas.microsoft.com/office/drawing/2014/main" id="{00000000-0008-0000-3700-000004000000}"/>
              </a:ext>
            </a:extLst>
          </p:cNvPr>
          <p:cNvGraphicFramePr>
            <a:graphicFrameLocks/>
          </p:cNvGraphicFramePr>
          <p:nvPr>
            <p:extLst>
              <p:ext uri="{D42A27DB-BD31-4B8C-83A1-F6EECF244321}">
                <p14:modId xmlns:p14="http://schemas.microsoft.com/office/powerpoint/2010/main" val="285326470"/>
              </p:ext>
            </p:extLst>
          </p:nvPr>
        </p:nvGraphicFramePr>
        <p:xfrm>
          <a:off x="6550208" y="3691494"/>
          <a:ext cx="5256735" cy="24414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E2884DDB-13BF-49B1-BAB1-C829B804FE2C}"/>
              </a:ext>
            </a:extLst>
          </p:cNvPr>
          <p:cNvGraphicFramePr>
            <a:graphicFrameLocks/>
          </p:cNvGraphicFramePr>
          <p:nvPr>
            <p:extLst>
              <p:ext uri="{D42A27DB-BD31-4B8C-83A1-F6EECF244321}">
                <p14:modId xmlns:p14="http://schemas.microsoft.com/office/powerpoint/2010/main" val="1050305245"/>
              </p:ext>
            </p:extLst>
          </p:nvPr>
        </p:nvGraphicFramePr>
        <p:xfrm>
          <a:off x="385058" y="3256092"/>
          <a:ext cx="5793004" cy="26475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Gráfico 6">
            <a:extLst>
              <a:ext uri="{FF2B5EF4-FFF2-40B4-BE49-F238E27FC236}">
                <a16:creationId xmlns:a16="http://schemas.microsoft.com/office/drawing/2014/main" id="{B34AF4B6-E020-4FFB-B00F-60912DBFBABA}"/>
              </a:ext>
            </a:extLst>
          </p:cNvPr>
          <p:cNvGraphicFramePr>
            <a:graphicFrameLocks/>
          </p:cNvGraphicFramePr>
          <p:nvPr>
            <p:extLst>
              <p:ext uri="{D42A27DB-BD31-4B8C-83A1-F6EECF244321}">
                <p14:modId xmlns:p14="http://schemas.microsoft.com/office/powerpoint/2010/main" val="1458668525"/>
              </p:ext>
            </p:extLst>
          </p:nvPr>
        </p:nvGraphicFramePr>
        <p:xfrm>
          <a:off x="6592132" y="1232121"/>
          <a:ext cx="5214810" cy="20239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338717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7AB6611-95B3-C848-12CC-D445827917F8}"/>
              </a:ext>
            </a:extLst>
          </p:cNvPr>
          <p:cNvPicPr>
            <a:picLocks noChangeAspect="1"/>
          </p:cNvPicPr>
          <p:nvPr/>
        </p:nvPicPr>
        <p:blipFill>
          <a:blip r:embed="rId2"/>
          <a:srcRect b="15746"/>
          <a:stretch>
            <a:fillRect/>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Marcador de número de diapositiva 3">
            <a:extLst>
              <a:ext uri="{FF2B5EF4-FFF2-40B4-BE49-F238E27FC236}">
                <a16:creationId xmlns:a16="http://schemas.microsoft.com/office/drawing/2014/main" id="{104A2D06-3E29-C5E7-1F8B-3D574477ED85}"/>
              </a:ext>
            </a:extLst>
          </p:cNvPr>
          <p:cNvSpPr>
            <a:spLocks noGrp="1"/>
          </p:cNvSpPr>
          <p:nvPr>
            <p:ph type="sldNum" sz="quarter" idx="12"/>
          </p:nvPr>
        </p:nvSpPr>
        <p:spPr>
          <a:xfrm>
            <a:off x="8610600" y="6356350"/>
            <a:ext cx="2743200" cy="365125"/>
          </a:xfrm>
        </p:spPr>
        <p:txBody>
          <a:bodyPr>
            <a:normAutofit/>
          </a:bodyPr>
          <a:lstStyle/>
          <a:p>
            <a:pPr>
              <a:spcAft>
                <a:spcPts val="600"/>
              </a:spcAft>
            </a:pPr>
            <a:fld id="{6072E7D6-F582-42A1-A5CC-43482DB96043}" type="slidenum">
              <a:rPr lang="es-PA">
                <a:solidFill>
                  <a:srgbClr val="FFFFFF"/>
                </a:solidFill>
              </a:rPr>
              <a:pPr>
                <a:spcAft>
                  <a:spcPts val="600"/>
                </a:spcAft>
              </a:pPr>
              <a:t>3</a:t>
            </a:fld>
            <a:endParaRPr lang="es-PA">
              <a:solidFill>
                <a:srgbClr val="FFFFFF"/>
              </a:solidFill>
            </a:endParaRPr>
          </a:p>
        </p:txBody>
      </p:sp>
      <p:sp>
        <p:nvSpPr>
          <p:cNvPr id="8" name="CuadroTexto 7">
            <a:extLst>
              <a:ext uri="{FF2B5EF4-FFF2-40B4-BE49-F238E27FC236}">
                <a16:creationId xmlns:a16="http://schemas.microsoft.com/office/drawing/2014/main" id="{BEF731BB-6C51-E57C-723E-55769F08E660}"/>
              </a:ext>
            </a:extLst>
          </p:cNvPr>
          <p:cNvSpPr txBox="1"/>
          <p:nvPr/>
        </p:nvSpPr>
        <p:spPr>
          <a:xfrm>
            <a:off x="1030026" y="0"/>
            <a:ext cx="10626147" cy="93876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rgbClr val="FFFFFF"/>
                </a:solidFill>
                <a:latin typeface="Aptos Black" panose="020F0502020204030204" pitchFamily="34" charset="0"/>
                <a:ea typeface="+mj-ea"/>
                <a:cs typeface="+mj-cs"/>
              </a:rPr>
              <a:t>ENTORNO INTERNACIONAL</a:t>
            </a:r>
          </a:p>
        </p:txBody>
      </p:sp>
    </p:spTree>
    <p:extLst>
      <p:ext uri="{BB962C8B-B14F-4D97-AF65-F5344CB8AC3E}">
        <p14:creationId xmlns:p14="http://schemas.microsoft.com/office/powerpoint/2010/main" val="398960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9AFCFF-383F-1612-E0D6-312B0215CC84}"/>
              </a:ext>
            </a:extLst>
          </p:cNvPr>
          <p:cNvPicPr>
            <a:picLocks noChangeAspect="1"/>
          </p:cNvPicPr>
          <p:nvPr/>
        </p:nvPicPr>
        <p:blipFill>
          <a:blip r:embed="rId2"/>
          <a:stretch>
            <a:fillRect/>
          </a:stretch>
        </p:blipFill>
        <p:spPr>
          <a:xfrm>
            <a:off x="0" y="0"/>
            <a:ext cx="12192000" cy="6858000"/>
          </a:xfrm>
          <a:prstGeom prst="rect">
            <a:avLst/>
          </a:prstGeom>
        </p:spPr>
      </p:pic>
      <p:sp>
        <p:nvSpPr>
          <p:cNvPr id="9" name="Título 1">
            <a:extLst>
              <a:ext uri="{FF2B5EF4-FFF2-40B4-BE49-F238E27FC236}">
                <a16:creationId xmlns:a16="http://schemas.microsoft.com/office/drawing/2014/main" id="{1156BF98-A3A5-47B8-8534-28440189F739}"/>
              </a:ext>
            </a:extLst>
          </p:cNvPr>
          <p:cNvSpPr>
            <a:spLocks noGrp="1"/>
          </p:cNvSpPr>
          <p:nvPr>
            <p:ph type="title"/>
          </p:nvPr>
        </p:nvSpPr>
        <p:spPr>
          <a:xfrm>
            <a:off x="420981" y="216140"/>
            <a:ext cx="11136573" cy="747215"/>
          </a:xfrm>
        </p:spPr>
        <p:txBody>
          <a:bodyPr vert="horz" lIns="91440" tIns="45720" rIns="91440" bIns="45720" rtlCol="0" anchor="b">
            <a:normAutofit fontScale="90000"/>
          </a:bodyPr>
          <a:lstStyle/>
          <a:p>
            <a:pPr algn="ctr"/>
            <a:r>
              <a:rPr lang="en-US" sz="5400" b="1" dirty="0">
                <a:solidFill>
                  <a:schemeClr val="bg1"/>
                </a:solidFill>
                <a:latin typeface="Arial Black" panose="020B0A04020102020204" pitchFamily="34" charset="0"/>
              </a:rPr>
              <a:t>¿</a:t>
            </a:r>
            <a:r>
              <a:rPr lang="en-US" sz="5400" b="1" dirty="0" err="1">
                <a:solidFill>
                  <a:schemeClr val="bg1"/>
                </a:solidFill>
                <a:latin typeface="Arial Black" panose="020B0A04020102020204" pitchFamily="34" charset="0"/>
              </a:rPr>
              <a:t>Qué</a:t>
            </a:r>
            <a:r>
              <a:rPr lang="en-US" sz="5400" b="1" dirty="0">
                <a:solidFill>
                  <a:schemeClr val="bg1"/>
                </a:solidFill>
                <a:latin typeface="Arial Black" panose="020B0A04020102020204" pitchFamily="34" charset="0"/>
              </a:rPr>
              <a:t> </a:t>
            </a:r>
            <a:r>
              <a:rPr lang="en-US" sz="5400" b="1" dirty="0" err="1">
                <a:solidFill>
                  <a:schemeClr val="bg1"/>
                </a:solidFill>
                <a:latin typeface="Arial Black" panose="020B0A04020102020204" pitchFamily="34" charset="0"/>
              </a:rPr>
              <a:t>esperamos</a:t>
            </a:r>
            <a:r>
              <a:rPr lang="en-US" sz="5400" b="1" dirty="0">
                <a:solidFill>
                  <a:schemeClr val="bg1"/>
                </a:solidFill>
                <a:latin typeface="Arial Black" panose="020B0A04020102020204" pitchFamily="34" charset="0"/>
              </a:rPr>
              <a:t> </a:t>
            </a:r>
            <a:r>
              <a:rPr lang="en-US" sz="5400" b="1" dirty="0" err="1">
                <a:solidFill>
                  <a:schemeClr val="bg1"/>
                </a:solidFill>
                <a:latin typeface="Arial Black" panose="020B0A04020102020204" pitchFamily="34" charset="0"/>
              </a:rPr>
              <a:t>en</a:t>
            </a:r>
            <a:r>
              <a:rPr lang="en-US" sz="5400" b="1" dirty="0">
                <a:solidFill>
                  <a:schemeClr val="bg1"/>
                </a:solidFill>
                <a:latin typeface="Arial Black" panose="020B0A04020102020204" pitchFamily="34" charset="0"/>
              </a:rPr>
              <a:t> 2025?</a:t>
            </a:r>
            <a:endParaRPr lang="en-US" sz="5400" b="1" kern="1200" dirty="0">
              <a:solidFill>
                <a:schemeClr val="bg1"/>
              </a:solidFill>
              <a:latin typeface="Arial Black" panose="020B0A04020102020204" pitchFamily="34" charset="0"/>
            </a:endParaRPr>
          </a:p>
        </p:txBody>
      </p:sp>
      <p:sp>
        <p:nvSpPr>
          <p:cNvPr id="2" name="Título 1">
            <a:extLst>
              <a:ext uri="{FF2B5EF4-FFF2-40B4-BE49-F238E27FC236}">
                <a16:creationId xmlns:a16="http://schemas.microsoft.com/office/drawing/2014/main" id="{F44BFCA7-6DED-68F1-752D-8B2AECD9E85C}"/>
              </a:ext>
            </a:extLst>
          </p:cNvPr>
          <p:cNvSpPr txBox="1">
            <a:spLocks/>
          </p:cNvSpPr>
          <p:nvPr/>
        </p:nvSpPr>
        <p:spPr>
          <a:xfrm>
            <a:off x="7311001" y="1487905"/>
            <a:ext cx="4538463" cy="4932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000" b="1" dirty="0">
              <a:solidFill>
                <a:schemeClr val="accent1">
                  <a:lumMod val="75000"/>
                </a:schemeClr>
              </a:solidFill>
              <a:latin typeface="Arial" panose="020B0604020202020204" pitchFamily="34" charset="0"/>
              <a:cs typeface="Arial" panose="020B0604020202020204" pitchFamily="34" charset="0"/>
            </a:endParaRPr>
          </a:p>
        </p:txBody>
      </p:sp>
      <p:grpSp>
        <p:nvGrpSpPr>
          <p:cNvPr id="7" name="13 Grupo">
            <a:extLst>
              <a:ext uri="{FF2B5EF4-FFF2-40B4-BE49-F238E27FC236}">
                <a16:creationId xmlns:a16="http://schemas.microsoft.com/office/drawing/2014/main" id="{03EBC3A7-F1A4-2A27-3468-2C7367A988DC}"/>
              </a:ext>
            </a:extLst>
          </p:cNvPr>
          <p:cNvGrpSpPr>
            <a:grpSpLocks/>
          </p:cNvGrpSpPr>
          <p:nvPr/>
        </p:nvGrpSpPr>
        <p:grpSpPr bwMode="auto">
          <a:xfrm>
            <a:off x="-33009" y="6104239"/>
            <a:ext cx="12241484" cy="803188"/>
            <a:chOff x="0" y="7457800"/>
            <a:chExt cx="10058400" cy="314600"/>
          </a:xfrm>
        </p:grpSpPr>
        <p:sp>
          <p:nvSpPr>
            <p:cNvPr id="10" name="3 Rectángulo">
              <a:extLst>
                <a:ext uri="{FF2B5EF4-FFF2-40B4-BE49-F238E27FC236}">
                  <a16:creationId xmlns:a16="http://schemas.microsoft.com/office/drawing/2014/main" id="{256AB86F-2530-B495-7BEC-477BCD698F61}"/>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11" name="10 Rectángulo">
              <a:extLst>
                <a:ext uri="{FF2B5EF4-FFF2-40B4-BE49-F238E27FC236}">
                  <a16:creationId xmlns:a16="http://schemas.microsoft.com/office/drawing/2014/main" id="{5A9B2E91-450B-D216-B070-4CCAAA1EC363}"/>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538967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685729-FC85-086B-F6A7-299441C167A0}"/>
              </a:ext>
            </a:extLst>
          </p:cNvPr>
          <p:cNvSpPr>
            <a:spLocks noGrp="1"/>
          </p:cNvSpPr>
          <p:nvPr>
            <p:ph type="title"/>
          </p:nvPr>
        </p:nvSpPr>
        <p:spPr>
          <a:xfrm>
            <a:off x="288757" y="242635"/>
            <a:ext cx="11059181" cy="1252790"/>
          </a:xfrm>
        </p:spPr>
        <p:txBody>
          <a:bodyPr>
            <a:normAutofit/>
          </a:bodyPr>
          <a:lstStyle/>
          <a:p>
            <a:r>
              <a:rPr lang="es-PA" sz="2000" dirty="0">
                <a:solidFill>
                  <a:schemeClr val="accent1">
                    <a:lumMod val="50000"/>
                  </a:schemeClr>
                </a:solidFill>
                <a:latin typeface="Arial Black" panose="020B0A04020102020204" pitchFamily="34" charset="0"/>
              </a:rPr>
              <a:t>PERSPECTIVAS ECONÓMICAS 2025-2026</a:t>
            </a:r>
            <a:br>
              <a:rPr lang="es-PA" sz="1800" dirty="0">
                <a:solidFill>
                  <a:schemeClr val="accent1">
                    <a:lumMod val="50000"/>
                  </a:schemeClr>
                </a:solidFill>
                <a:latin typeface="Arial Black" panose="020B0A04020102020204" pitchFamily="34" charset="0"/>
              </a:rPr>
            </a:br>
            <a:r>
              <a:rPr lang="es-PA" sz="1600" b="1" dirty="0">
                <a:solidFill>
                  <a:schemeClr val="accent1">
                    <a:lumMod val="50000"/>
                  </a:schemeClr>
                </a:solidFill>
                <a:latin typeface="Arial" panose="020B0604020202020204" pitchFamily="34" charset="0"/>
                <a:cs typeface="Arial" panose="020B0604020202020204" pitchFamily="34" charset="0"/>
              </a:rPr>
              <a:t>la economía panameña muestra resiliencia y se proyecta una recuperación sólida a partir de 2025</a:t>
            </a:r>
          </a:p>
        </p:txBody>
      </p:sp>
      <p:sp>
        <p:nvSpPr>
          <p:cNvPr id="3" name="Marcador de contenido 2">
            <a:extLst>
              <a:ext uri="{FF2B5EF4-FFF2-40B4-BE49-F238E27FC236}">
                <a16:creationId xmlns:a16="http://schemas.microsoft.com/office/drawing/2014/main" id="{9766EFB5-13DA-8620-608E-AEC6467F8AE9}"/>
              </a:ext>
            </a:extLst>
          </p:cNvPr>
          <p:cNvSpPr>
            <a:spLocks noGrp="1"/>
          </p:cNvSpPr>
          <p:nvPr>
            <p:ph idx="1"/>
          </p:nvPr>
        </p:nvSpPr>
        <p:spPr>
          <a:xfrm>
            <a:off x="288758" y="1495425"/>
            <a:ext cx="11363980" cy="5119940"/>
          </a:xfrm>
        </p:spPr>
        <p:txBody>
          <a:bodyPr>
            <a:noAutofit/>
          </a:bodyPr>
          <a:lstStyle/>
          <a:p>
            <a:pPr marL="0" indent="0">
              <a:buNone/>
            </a:pPr>
            <a:r>
              <a:rPr lang="es-PA" sz="2400" b="1" dirty="0">
                <a:latin typeface="Arial" panose="020B0604020202020204" pitchFamily="34" charset="0"/>
                <a:cs typeface="Arial" panose="020B0604020202020204" pitchFamily="34" charset="0"/>
              </a:rPr>
              <a:t>Crecimiento proyectado para 2025:</a:t>
            </a:r>
          </a:p>
          <a:p>
            <a:r>
              <a:rPr lang="es-PA" sz="2400" dirty="0">
                <a:latin typeface="Arial" panose="020B0604020202020204" pitchFamily="34" charset="0"/>
                <a:cs typeface="Arial" panose="020B0604020202020204" pitchFamily="34" charset="0"/>
              </a:rPr>
              <a:t>Se espera un crecimiento del 4.5% en 2025, impulsado por la recuperación de los sectores clave como construcción, comercio al por mayor y por menor. y transporte y comunicaciones, el cual es un pilar, vinculado a la actividad logística del Canal de Panamá.</a:t>
            </a:r>
          </a:p>
          <a:p>
            <a:endParaRPr lang="es-PA" sz="2400" dirty="0">
              <a:latin typeface="Arial" panose="020B0604020202020204" pitchFamily="34" charset="0"/>
              <a:cs typeface="Arial" panose="020B0604020202020204" pitchFamily="34" charset="0"/>
            </a:endParaRPr>
          </a:p>
          <a:p>
            <a:pPr marL="0" indent="0">
              <a:buNone/>
            </a:pPr>
            <a:r>
              <a:rPr lang="es-PA" sz="2400" b="1" dirty="0">
                <a:latin typeface="Arial" panose="020B0604020202020204" pitchFamily="34" charset="0"/>
                <a:cs typeface="Arial" panose="020B0604020202020204" pitchFamily="34" charset="0"/>
              </a:rPr>
              <a:t>Proyecciones para 2026: </a:t>
            </a:r>
          </a:p>
          <a:p>
            <a:r>
              <a:rPr lang="es-PA" sz="2400" dirty="0">
                <a:latin typeface="Arial" panose="020B0604020202020204" pitchFamily="34" charset="0"/>
                <a:cs typeface="Arial" panose="020B0604020202020204" pitchFamily="34" charset="0"/>
              </a:rPr>
              <a:t>El crecimiento económico continuará en un rango positivo, apoyado por la recuperación de los sectores afectados. </a:t>
            </a:r>
          </a:p>
          <a:p>
            <a:r>
              <a:rPr lang="es-PA" sz="2400" dirty="0">
                <a:latin typeface="Arial" panose="020B0604020202020204" pitchFamily="34" charset="0"/>
                <a:cs typeface="Arial" panose="020B0604020202020204" pitchFamily="34" charset="0"/>
              </a:rPr>
              <a:t>Sectores inmobiliarios, empresariales y de intermediación se espera que mantengan un crecimiento constante hacia 2026.</a:t>
            </a:r>
          </a:p>
        </p:txBody>
      </p:sp>
      <p:grpSp>
        <p:nvGrpSpPr>
          <p:cNvPr id="5" name="13 Grupo">
            <a:extLst>
              <a:ext uri="{FF2B5EF4-FFF2-40B4-BE49-F238E27FC236}">
                <a16:creationId xmlns:a16="http://schemas.microsoft.com/office/drawing/2014/main" id="{E2EB0607-5C6F-4703-1118-EA40FA64F1A5}"/>
              </a:ext>
            </a:extLst>
          </p:cNvPr>
          <p:cNvGrpSpPr>
            <a:grpSpLocks/>
          </p:cNvGrpSpPr>
          <p:nvPr/>
        </p:nvGrpSpPr>
        <p:grpSpPr bwMode="auto">
          <a:xfrm>
            <a:off x="-1" y="6258275"/>
            <a:ext cx="12285786" cy="478408"/>
            <a:chOff x="0" y="7457800"/>
            <a:chExt cx="10058400" cy="314600"/>
          </a:xfrm>
        </p:grpSpPr>
        <p:sp>
          <p:nvSpPr>
            <p:cNvPr id="6" name="3 Rectángulo">
              <a:extLst>
                <a:ext uri="{FF2B5EF4-FFF2-40B4-BE49-F238E27FC236}">
                  <a16:creationId xmlns:a16="http://schemas.microsoft.com/office/drawing/2014/main" id="{D7CE57F1-4273-B13B-D15C-90DC450D4B7B}"/>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7" name="10 Rectángulo">
              <a:extLst>
                <a:ext uri="{FF2B5EF4-FFF2-40B4-BE49-F238E27FC236}">
                  <a16:creationId xmlns:a16="http://schemas.microsoft.com/office/drawing/2014/main" id="{215E2DA3-CA02-4A89-583E-3EB357861D42}"/>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12191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63D550E-4CA5-7A7B-00F3-40E73DE12366}"/>
              </a:ext>
            </a:extLst>
          </p:cNvPr>
          <p:cNvSpPr/>
          <p:nvPr/>
        </p:nvSpPr>
        <p:spPr>
          <a:xfrm>
            <a:off x="1725355" y="1388884"/>
            <a:ext cx="9055570" cy="3501368"/>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A"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119336" y="6237312"/>
            <a:ext cx="12072664" cy="478408"/>
            <a:chOff x="0" y="7457800"/>
            <a:chExt cx="10058400" cy="314600"/>
          </a:xfrm>
        </p:grpSpPr>
        <p:sp>
          <p:nvSpPr>
            <p:cNvPr id="4" name="3 Rectángulo">
              <a:extLst>
                <a:ext uri="{FF2B5EF4-FFF2-40B4-BE49-F238E27FC236}">
                  <a16:creationId xmlns:a16="http://schemas.microsoft.com/office/drawing/2014/main" id="{A3E07EEE-84C4-452B-ACEF-8CBF18AB985C}"/>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CuadroTexto 9">
            <a:extLst>
              <a:ext uri="{FF2B5EF4-FFF2-40B4-BE49-F238E27FC236}">
                <a16:creationId xmlns:a16="http://schemas.microsoft.com/office/drawing/2014/main" id="{DAE21D2C-2C7C-4783-826F-E05E8C15D893}"/>
              </a:ext>
            </a:extLst>
          </p:cNvPr>
          <p:cNvSpPr txBox="1"/>
          <p:nvPr/>
        </p:nvSpPr>
        <p:spPr>
          <a:xfrm>
            <a:off x="161759" y="5941142"/>
            <a:ext cx="2520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Fuente: CEECAM.</a:t>
            </a:r>
          </a:p>
        </p:txBody>
      </p:sp>
      <p:pic>
        <p:nvPicPr>
          <p:cNvPr id="17" name="Imagen 16">
            <a:extLst>
              <a:ext uri="{FF2B5EF4-FFF2-40B4-BE49-F238E27FC236}">
                <a16:creationId xmlns:a16="http://schemas.microsoft.com/office/drawing/2014/main" id="{4018B927-3921-454A-A6E9-04B51F80C807}"/>
              </a:ext>
            </a:extLst>
          </p:cNvPr>
          <p:cNvPicPr>
            <a:picLocks noChangeAspect="1"/>
          </p:cNvPicPr>
          <p:nvPr/>
        </p:nvPicPr>
        <p:blipFill>
          <a:blip r:embed="rId3"/>
          <a:stretch>
            <a:fillRect/>
          </a:stretch>
        </p:blipFill>
        <p:spPr>
          <a:xfrm>
            <a:off x="10780924" y="142280"/>
            <a:ext cx="1135352" cy="491883"/>
          </a:xfrm>
          <a:prstGeom prst="rect">
            <a:avLst/>
          </a:prstGeom>
        </p:spPr>
      </p:pic>
      <p:sp>
        <p:nvSpPr>
          <p:cNvPr id="14" name="CuadroTexto 18">
            <a:extLst>
              <a:ext uri="{FF2B5EF4-FFF2-40B4-BE49-F238E27FC236}">
                <a16:creationId xmlns:a16="http://schemas.microsoft.com/office/drawing/2014/main" id="{00000000-0008-0000-0000-000013000000}"/>
              </a:ext>
            </a:extLst>
          </p:cNvPr>
          <p:cNvSpPr txBox="1"/>
          <p:nvPr/>
        </p:nvSpPr>
        <p:spPr>
          <a:xfrm>
            <a:off x="3720839" y="1059489"/>
            <a:ext cx="4869656" cy="2857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4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Crecimiento económico</a:t>
            </a:r>
          </a:p>
        </p:txBody>
      </p:sp>
      <p:sp>
        <p:nvSpPr>
          <p:cNvPr id="8" name="CuadroTexto 1">
            <a:extLst>
              <a:ext uri="{FF2B5EF4-FFF2-40B4-BE49-F238E27FC236}">
                <a16:creationId xmlns:a16="http://schemas.microsoft.com/office/drawing/2014/main" id="{851AFC9D-5784-168D-1A9E-2DAA8294E7C1}"/>
              </a:ext>
            </a:extLst>
          </p:cNvPr>
          <p:cNvSpPr txBox="1"/>
          <p:nvPr/>
        </p:nvSpPr>
        <p:spPr>
          <a:xfrm>
            <a:off x="161759" y="98735"/>
            <a:ext cx="10619165" cy="9694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900" b="1" dirty="0">
                <a:latin typeface="Arial" panose="020B0604020202020204" pitchFamily="34" charset="0"/>
                <a:cs typeface="Arial" panose="020B0604020202020204" pitchFamily="34" charset="0"/>
              </a:rPr>
              <a:t>El cierre de la mina le resto entre 2 y 3 puntos porcentuales al crecimiento económico de  2024, de modo que la economía creció 2.9%. Para este año se proyecta un crecimiento de 4.5%.</a:t>
            </a:r>
            <a:endParaRPr kumimoji="0" lang="es-ES_tradnl" sz="1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aphicFrame>
        <p:nvGraphicFramePr>
          <p:cNvPr id="2" name="Gráfico 1">
            <a:extLst>
              <a:ext uri="{FF2B5EF4-FFF2-40B4-BE49-F238E27FC236}">
                <a16:creationId xmlns:a16="http://schemas.microsoft.com/office/drawing/2014/main" id="{51D9A1EF-357C-4EC0-BE00-F8D60A5A4D94}"/>
              </a:ext>
            </a:extLst>
          </p:cNvPr>
          <p:cNvGraphicFramePr>
            <a:graphicFrameLocks/>
          </p:cNvGraphicFramePr>
          <p:nvPr>
            <p:extLst>
              <p:ext uri="{D42A27DB-BD31-4B8C-83A1-F6EECF244321}">
                <p14:modId xmlns:p14="http://schemas.microsoft.com/office/powerpoint/2010/main" val="3442523918"/>
              </p:ext>
            </p:extLst>
          </p:nvPr>
        </p:nvGraphicFramePr>
        <p:xfrm>
          <a:off x="1887415" y="1488830"/>
          <a:ext cx="8745415" cy="32707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7475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119336" y="6237312"/>
            <a:ext cx="12072664" cy="478408"/>
            <a:chOff x="0" y="7457800"/>
            <a:chExt cx="10058400" cy="314600"/>
          </a:xfrm>
        </p:grpSpPr>
        <p:sp>
          <p:nvSpPr>
            <p:cNvPr id="4" name="3 Rectángulo">
              <a:extLst>
                <a:ext uri="{FF2B5EF4-FFF2-40B4-BE49-F238E27FC236}">
                  <a16:creationId xmlns:a16="http://schemas.microsoft.com/office/drawing/2014/main" id="{A3E07EEE-84C4-452B-ACEF-8CBF18AB985C}"/>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8" name="CuadroTexto 1">
            <a:extLst>
              <a:ext uri="{FF2B5EF4-FFF2-40B4-BE49-F238E27FC236}">
                <a16:creationId xmlns:a16="http://schemas.microsoft.com/office/drawing/2014/main" id="{6F461F41-DA71-4582-919B-FC6DA2326CF5}"/>
              </a:ext>
            </a:extLst>
          </p:cNvPr>
          <p:cNvSpPr txBox="1"/>
          <p:nvPr/>
        </p:nvSpPr>
        <p:spPr>
          <a:xfrm>
            <a:off x="161759" y="98735"/>
            <a:ext cx="10619165" cy="67710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900" b="1" dirty="0">
                <a:latin typeface="Arial" panose="020B0604020202020204" pitchFamily="34" charset="0"/>
                <a:cs typeface="Arial" panose="020B0604020202020204" pitchFamily="34" charset="0"/>
              </a:rPr>
              <a:t>El cierre de la mina le restó entre 2 y 3 puntos porcentuales al crecimiento económico de  2024, en 2025 la economía podría crecer 4.5%</a:t>
            </a:r>
            <a:endParaRPr kumimoji="0" lang="es-ES_tradnl" sz="1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DAE21D2C-2C7C-4783-826F-E05E8C15D893}"/>
              </a:ext>
            </a:extLst>
          </p:cNvPr>
          <p:cNvSpPr txBox="1"/>
          <p:nvPr/>
        </p:nvSpPr>
        <p:spPr>
          <a:xfrm>
            <a:off x="161759" y="5941142"/>
            <a:ext cx="2520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Calibri"/>
                <a:ea typeface="+mn-ea"/>
                <a:cs typeface="+mn-cs"/>
              </a:rPr>
              <a:t>Fuente: CEECAM.</a:t>
            </a:r>
          </a:p>
        </p:txBody>
      </p:sp>
      <p:pic>
        <p:nvPicPr>
          <p:cNvPr id="17" name="Imagen 16">
            <a:extLst>
              <a:ext uri="{FF2B5EF4-FFF2-40B4-BE49-F238E27FC236}">
                <a16:creationId xmlns:a16="http://schemas.microsoft.com/office/drawing/2014/main" id="{4018B927-3921-454A-A6E9-04B51F80C807}"/>
              </a:ext>
            </a:extLst>
          </p:cNvPr>
          <p:cNvPicPr>
            <a:picLocks noChangeAspect="1"/>
          </p:cNvPicPr>
          <p:nvPr/>
        </p:nvPicPr>
        <p:blipFill>
          <a:blip r:embed="rId3"/>
          <a:stretch>
            <a:fillRect/>
          </a:stretch>
        </p:blipFill>
        <p:spPr>
          <a:xfrm>
            <a:off x="10780924" y="142280"/>
            <a:ext cx="1135352" cy="491883"/>
          </a:xfrm>
          <a:prstGeom prst="rect">
            <a:avLst/>
          </a:prstGeom>
        </p:spPr>
      </p:pic>
      <p:pic>
        <p:nvPicPr>
          <p:cNvPr id="6" name="Imagen 5">
            <a:extLst>
              <a:ext uri="{FF2B5EF4-FFF2-40B4-BE49-F238E27FC236}">
                <a16:creationId xmlns:a16="http://schemas.microsoft.com/office/drawing/2014/main" id="{39FFA755-E21E-A527-C426-EF3A484FB427}"/>
              </a:ext>
            </a:extLst>
          </p:cNvPr>
          <p:cNvPicPr>
            <a:picLocks noChangeAspect="1"/>
          </p:cNvPicPr>
          <p:nvPr/>
        </p:nvPicPr>
        <p:blipFill>
          <a:blip r:embed="rId4"/>
          <a:stretch>
            <a:fillRect/>
          </a:stretch>
        </p:blipFill>
        <p:spPr>
          <a:xfrm>
            <a:off x="2024062" y="1228725"/>
            <a:ext cx="8143875" cy="4400550"/>
          </a:xfrm>
          <a:prstGeom prst="rect">
            <a:avLst/>
          </a:prstGeom>
        </p:spPr>
      </p:pic>
    </p:spTree>
    <p:extLst>
      <p:ext uri="{BB962C8B-B14F-4D97-AF65-F5344CB8AC3E}">
        <p14:creationId xmlns:p14="http://schemas.microsoft.com/office/powerpoint/2010/main" val="32860851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3 Grupo">
            <a:extLst>
              <a:ext uri="{FF2B5EF4-FFF2-40B4-BE49-F238E27FC236}">
                <a16:creationId xmlns:a16="http://schemas.microsoft.com/office/drawing/2014/main" id="{1445D0FB-5A9A-4F12-A634-B01B7F1BD3AC}"/>
              </a:ext>
            </a:extLst>
          </p:cNvPr>
          <p:cNvGrpSpPr>
            <a:grpSpLocks/>
          </p:cNvGrpSpPr>
          <p:nvPr/>
        </p:nvGrpSpPr>
        <p:grpSpPr bwMode="auto">
          <a:xfrm>
            <a:off x="119336" y="6237312"/>
            <a:ext cx="12072664" cy="478408"/>
            <a:chOff x="0" y="7457800"/>
            <a:chExt cx="10058400" cy="314600"/>
          </a:xfrm>
        </p:grpSpPr>
        <p:sp>
          <p:nvSpPr>
            <p:cNvPr id="4" name="3 Rectángulo">
              <a:extLst>
                <a:ext uri="{FF2B5EF4-FFF2-40B4-BE49-F238E27FC236}">
                  <a16:creationId xmlns:a16="http://schemas.microsoft.com/office/drawing/2014/main" id="{A3E07EEE-84C4-452B-ACEF-8CBF18AB985C}"/>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422577BA-9FAB-47D2-A99C-6E7F7F2C89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CuadroTexto 9">
            <a:extLst>
              <a:ext uri="{FF2B5EF4-FFF2-40B4-BE49-F238E27FC236}">
                <a16:creationId xmlns:a16="http://schemas.microsoft.com/office/drawing/2014/main" id="{DAE21D2C-2C7C-4783-826F-E05E8C15D893}"/>
              </a:ext>
            </a:extLst>
          </p:cNvPr>
          <p:cNvSpPr txBox="1"/>
          <p:nvPr/>
        </p:nvSpPr>
        <p:spPr>
          <a:xfrm>
            <a:off x="161759" y="5941142"/>
            <a:ext cx="40468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effectLst/>
                <a:uLnTx/>
                <a:uFillTx/>
                <a:latin typeface="Calibri"/>
                <a:ea typeface="+mn-ea"/>
                <a:cs typeface="+mn-cs"/>
              </a:rPr>
              <a:t>Fuente: CEECAM con base en información del INEC.</a:t>
            </a:r>
          </a:p>
        </p:txBody>
      </p:sp>
      <p:pic>
        <p:nvPicPr>
          <p:cNvPr id="17" name="Imagen 16">
            <a:extLst>
              <a:ext uri="{FF2B5EF4-FFF2-40B4-BE49-F238E27FC236}">
                <a16:creationId xmlns:a16="http://schemas.microsoft.com/office/drawing/2014/main" id="{4018B927-3921-454A-A6E9-04B51F80C807}"/>
              </a:ext>
            </a:extLst>
          </p:cNvPr>
          <p:cNvPicPr>
            <a:picLocks noChangeAspect="1"/>
          </p:cNvPicPr>
          <p:nvPr/>
        </p:nvPicPr>
        <p:blipFill>
          <a:blip r:embed="rId3"/>
          <a:stretch>
            <a:fillRect/>
          </a:stretch>
        </p:blipFill>
        <p:spPr>
          <a:xfrm>
            <a:off x="10780924" y="142280"/>
            <a:ext cx="1135352" cy="491883"/>
          </a:xfrm>
          <a:prstGeom prst="rect">
            <a:avLst/>
          </a:prstGeom>
        </p:spPr>
      </p:pic>
      <p:sp>
        <p:nvSpPr>
          <p:cNvPr id="7" name="CuadroTexto 18">
            <a:extLst>
              <a:ext uri="{FF2B5EF4-FFF2-40B4-BE49-F238E27FC236}">
                <a16:creationId xmlns:a16="http://schemas.microsoft.com/office/drawing/2014/main" id="{4F33359E-66FD-9690-04B4-220A59A4A264}"/>
              </a:ext>
            </a:extLst>
          </p:cNvPr>
          <p:cNvSpPr txBox="1"/>
          <p:nvPr/>
        </p:nvSpPr>
        <p:spPr>
          <a:xfrm>
            <a:off x="492369" y="1149178"/>
            <a:ext cx="5603631" cy="2857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4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PIB proyectado, millones de balboas, años 2024-2026 </a:t>
            </a:r>
          </a:p>
        </p:txBody>
      </p:sp>
      <p:sp>
        <p:nvSpPr>
          <p:cNvPr id="9" name="CuadroTexto 1">
            <a:extLst>
              <a:ext uri="{FF2B5EF4-FFF2-40B4-BE49-F238E27FC236}">
                <a16:creationId xmlns:a16="http://schemas.microsoft.com/office/drawing/2014/main" id="{94C9019C-08C7-1599-B143-F57D6AF848E6}"/>
              </a:ext>
            </a:extLst>
          </p:cNvPr>
          <p:cNvSpPr txBox="1"/>
          <p:nvPr/>
        </p:nvSpPr>
        <p:spPr>
          <a:xfrm>
            <a:off x="275724" y="289541"/>
            <a:ext cx="1050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400" b="1" dirty="0">
                <a:solidFill>
                  <a:schemeClr val="accent1">
                    <a:lumMod val="75000"/>
                  </a:schemeClr>
                </a:solidFill>
                <a:latin typeface="Arial Black" panose="020B0A04020102020204" pitchFamily="34" charset="0"/>
                <a:cs typeface="Arial" panose="020B0604020202020204" pitchFamily="34" charset="0"/>
              </a:rPr>
              <a:t>PROYECCIONES ECONÓMICAS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400" dirty="0">
              <a:latin typeface="Arial" panose="020B0604020202020204" pitchFamily="34" charset="0"/>
              <a:cs typeface="Arial" panose="020B0604020202020204" pitchFamily="34" charset="0"/>
            </a:endParaRPr>
          </a:p>
        </p:txBody>
      </p:sp>
      <p:sp>
        <p:nvSpPr>
          <p:cNvPr id="12" name="CuadroTexto 18">
            <a:extLst>
              <a:ext uri="{FF2B5EF4-FFF2-40B4-BE49-F238E27FC236}">
                <a16:creationId xmlns:a16="http://schemas.microsoft.com/office/drawing/2014/main" id="{9D9A09F4-2CDF-2413-7707-13D4BE25CAA6}"/>
              </a:ext>
            </a:extLst>
          </p:cNvPr>
          <p:cNvSpPr txBox="1"/>
          <p:nvPr/>
        </p:nvSpPr>
        <p:spPr>
          <a:xfrm>
            <a:off x="6258586" y="1103596"/>
            <a:ext cx="5603631" cy="2857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4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PIB proyectado, millones de balboas, años 2024-2026 </a:t>
            </a:r>
          </a:p>
        </p:txBody>
      </p:sp>
      <p:cxnSp>
        <p:nvCxnSpPr>
          <p:cNvPr id="15" name="Conector recto 14">
            <a:extLst>
              <a:ext uri="{FF2B5EF4-FFF2-40B4-BE49-F238E27FC236}">
                <a16:creationId xmlns:a16="http://schemas.microsoft.com/office/drawing/2014/main" id="{AF96EFCF-3560-C068-DBD6-9084B14B7F99}"/>
              </a:ext>
            </a:extLst>
          </p:cNvPr>
          <p:cNvCxnSpPr/>
          <p:nvPr/>
        </p:nvCxnSpPr>
        <p:spPr>
          <a:xfrm flipV="1">
            <a:off x="3681046" y="1667856"/>
            <a:ext cx="0" cy="3572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0BE17B0-F90B-1E87-6E71-C444219FB0A2}"/>
              </a:ext>
            </a:extLst>
          </p:cNvPr>
          <p:cNvCxnSpPr/>
          <p:nvPr/>
        </p:nvCxnSpPr>
        <p:spPr>
          <a:xfrm flipV="1">
            <a:off x="9331569" y="1773364"/>
            <a:ext cx="0" cy="357235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Gráfico 1">
            <a:extLst>
              <a:ext uri="{FF2B5EF4-FFF2-40B4-BE49-F238E27FC236}">
                <a16:creationId xmlns:a16="http://schemas.microsoft.com/office/drawing/2014/main" id="{FC0701FC-4B3F-40F9-86F3-51A6ADB9DF92}"/>
              </a:ext>
            </a:extLst>
          </p:cNvPr>
          <p:cNvGraphicFramePr>
            <a:graphicFrameLocks/>
          </p:cNvGraphicFramePr>
          <p:nvPr>
            <p:extLst>
              <p:ext uri="{D42A27DB-BD31-4B8C-83A1-F6EECF244321}">
                <p14:modId xmlns:p14="http://schemas.microsoft.com/office/powerpoint/2010/main" val="1722006933"/>
              </p:ext>
            </p:extLst>
          </p:nvPr>
        </p:nvGraphicFramePr>
        <p:xfrm>
          <a:off x="275724" y="1381125"/>
          <a:ext cx="5820276" cy="44647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a:extLst>
              <a:ext uri="{FF2B5EF4-FFF2-40B4-BE49-F238E27FC236}">
                <a16:creationId xmlns:a16="http://schemas.microsoft.com/office/drawing/2014/main" id="{A65CD163-07FE-4EC4-BAD3-6D570220549D}"/>
              </a:ext>
            </a:extLst>
          </p:cNvPr>
          <p:cNvGraphicFramePr>
            <a:graphicFrameLocks/>
          </p:cNvGraphicFramePr>
          <p:nvPr>
            <p:extLst>
              <p:ext uri="{D42A27DB-BD31-4B8C-83A1-F6EECF244321}">
                <p14:modId xmlns:p14="http://schemas.microsoft.com/office/powerpoint/2010/main" val="1690599536"/>
              </p:ext>
            </p:extLst>
          </p:nvPr>
        </p:nvGraphicFramePr>
        <p:xfrm>
          <a:off x="6258586" y="1409699"/>
          <a:ext cx="5449692" cy="45314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123023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48C09-B243-06A9-B6FA-CE1DA26521C3}"/>
              </a:ext>
            </a:extLst>
          </p:cNvPr>
          <p:cNvSpPr>
            <a:spLocks noGrp="1"/>
          </p:cNvSpPr>
          <p:nvPr>
            <p:ph type="title"/>
          </p:nvPr>
        </p:nvSpPr>
        <p:spPr>
          <a:xfrm>
            <a:off x="492369" y="284552"/>
            <a:ext cx="10515600" cy="619613"/>
          </a:xfrm>
        </p:spPr>
        <p:txBody>
          <a:bodyPr>
            <a:normAutofit/>
          </a:bodyPr>
          <a:lstStyle/>
          <a:p>
            <a:r>
              <a:rPr lang="es-PA" sz="2800" dirty="0">
                <a:solidFill>
                  <a:schemeClr val="accent1">
                    <a:lumMod val="75000"/>
                  </a:schemeClr>
                </a:solidFill>
                <a:latin typeface="Arial Black" panose="020B0A04020102020204" pitchFamily="34" charset="0"/>
              </a:rPr>
              <a:t>CONCLUSIONES</a:t>
            </a:r>
          </a:p>
        </p:txBody>
      </p:sp>
      <p:sp>
        <p:nvSpPr>
          <p:cNvPr id="3" name="Marcador de contenido 2">
            <a:extLst>
              <a:ext uri="{FF2B5EF4-FFF2-40B4-BE49-F238E27FC236}">
                <a16:creationId xmlns:a16="http://schemas.microsoft.com/office/drawing/2014/main" id="{4E64B260-8395-C7A8-54F1-9C6453723763}"/>
              </a:ext>
            </a:extLst>
          </p:cNvPr>
          <p:cNvSpPr>
            <a:spLocks noGrp="1"/>
          </p:cNvSpPr>
          <p:nvPr>
            <p:ph idx="1"/>
          </p:nvPr>
        </p:nvSpPr>
        <p:spPr>
          <a:xfrm>
            <a:off x="492369" y="956492"/>
            <a:ext cx="11207262" cy="5228493"/>
          </a:xfrm>
        </p:spPr>
        <p:txBody>
          <a:bodyPr>
            <a:noAutofit/>
          </a:bodyPr>
          <a:lstStyle/>
          <a:p>
            <a:r>
              <a:rPr lang="es-PA" sz="2000" b="1" dirty="0"/>
              <a:t>Panamá mantiene resiliencia, pero enfrenta desequilibrios estructurales:</a:t>
            </a:r>
            <a:r>
              <a:rPr lang="es-PA" sz="2000" dirty="0"/>
              <a:t> El crecimiento económico proyectado de 4.5% en 2025 refleja una recuperación impulsada por sectores logísticos y comerciales; sin embargo, el riesgo de pérdida futura del grado de inversión y el alto déficit fiscal revelan una vulnerabilidad macroeconómica significativa.</a:t>
            </a:r>
          </a:p>
          <a:p>
            <a:r>
              <a:rPr lang="es-PA" sz="2000" b="1" dirty="0"/>
              <a:t>Los logros económicos contrastan con el deterioro social:</a:t>
            </a:r>
            <a:r>
              <a:rPr lang="es-PA" sz="2000" dirty="0"/>
              <a:t> A pesar del crecimiento del PIB y del dinamismo en el Canal y los puertos, persisten altos niveles de desempleo (9.5%) e informalidad (49.3%), lo que indica que la recuperación no ha sido inclusiva ni equitativa.</a:t>
            </a:r>
          </a:p>
          <a:p>
            <a:r>
              <a:rPr lang="es-PA" sz="2000" b="1" dirty="0"/>
              <a:t>Riesgo fiscal creciente y margen de maniobra limitado:</a:t>
            </a:r>
            <a:r>
              <a:rPr lang="es-PA" sz="2000" dirty="0"/>
              <a:t> El ritmo actual de gasto público y el alza del servicio de la deuda sugieren que el déficit superará el límite legal del 4% del PIB en 2025, obligando a recortes significativos que afectarán inversión pública y crecimiento futuro.</a:t>
            </a:r>
          </a:p>
          <a:p>
            <a:r>
              <a:rPr lang="es-PA" sz="2000" b="1" dirty="0"/>
              <a:t>La política monetaria y comercial internacional añade presión: </a:t>
            </a:r>
            <a:r>
              <a:rPr lang="es-PA" sz="2000" dirty="0"/>
              <a:t>El conflicto geopolítico, la guerra comercial entre EE.UU. y China y los altos costos logísticos han generado volatilidad externa, mientras que el contexto internacional de tasas de interés altas restringe el acceso a financiamiento barato.</a:t>
            </a:r>
          </a:p>
        </p:txBody>
      </p:sp>
      <p:grpSp>
        <p:nvGrpSpPr>
          <p:cNvPr id="4" name="13 Grupo">
            <a:extLst>
              <a:ext uri="{FF2B5EF4-FFF2-40B4-BE49-F238E27FC236}">
                <a16:creationId xmlns:a16="http://schemas.microsoft.com/office/drawing/2014/main" id="{38270180-AF3C-314D-4556-C35C23466C5E}"/>
              </a:ext>
            </a:extLst>
          </p:cNvPr>
          <p:cNvGrpSpPr>
            <a:grpSpLocks/>
          </p:cNvGrpSpPr>
          <p:nvPr/>
        </p:nvGrpSpPr>
        <p:grpSpPr bwMode="auto">
          <a:xfrm>
            <a:off x="-82062" y="6237312"/>
            <a:ext cx="12274062" cy="478408"/>
            <a:chOff x="0" y="7457800"/>
            <a:chExt cx="10058400" cy="314600"/>
          </a:xfrm>
        </p:grpSpPr>
        <p:sp>
          <p:nvSpPr>
            <p:cNvPr id="5" name="3 Rectángulo">
              <a:extLst>
                <a:ext uri="{FF2B5EF4-FFF2-40B4-BE49-F238E27FC236}">
                  <a16:creationId xmlns:a16="http://schemas.microsoft.com/office/drawing/2014/main" id="{8244B9B2-CC3D-D859-D1C8-5D3887F996D2}"/>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6" name="10 Rectángulo">
              <a:extLst>
                <a:ext uri="{FF2B5EF4-FFF2-40B4-BE49-F238E27FC236}">
                  <a16:creationId xmlns:a16="http://schemas.microsoft.com/office/drawing/2014/main" id="{2CA9641A-BF10-DE56-4B82-F40FFF7EF479}"/>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239654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31B5F-34F2-757A-363D-2CE756B73B9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492EC78-C156-6850-5927-4076B5E2D3A0}"/>
              </a:ext>
            </a:extLst>
          </p:cNvPr>
          <p:cNvSpPr>
            <a:spLocks noGrp="1"/>
          </p:cNvSpPr>
          <p:nvPr>
            <p:ph type="title"/>
          </p:nvPr>
        </p:nvSpPr>
        <p:spPr>
          <a:xfrm>
            <a:off x="492369" y="284552"/>
            <a:ext cx="10515600" cy="619613"/>
          </a:xfrm>
        </p:spPr>
        <p:txBody>
          <a:bodyPr>
            <a:normAutofit/>
          </a:bodyPr>
          <a:lstStyle/>
          <a:p>
            <a:r>
              <a:rPr lang="es-PA" sz="2800" dirty="0">
                <a:solidFill>
                  <a:schemeClr val="accent1">
                    <a:lumMod val="75000"/>
                  </a:schemeClr>
                </a:solidFill>
                <a:latin typeface="Arial Black" panose="020B0A04020102020204" pitchFamily="34" charset="0"/>
              </a:rPr>
              <a:t>CONCLUSIONES</a:t>
            </a:r>
          </a:p>
        </p:txBody>
      </p:sp>
      <p:sp>
        <p:nvSpPr>
          <p:cNvPr id="3" name="Marcador de contenido 2">
            <a:extLst>
              <a:ext uri="{FF2B5EF4-FFF2-40B4-BE49-F238E27FC236}">
                <a16:creationId xmlns:a16="http://schemas.microsoft.com/office/drawing/2014/main" id="{AC416850-F726-4C20-D32B-7DFF141AE95E}"/>
              </a:ext>
            </a:extLst>
          </p:cNvPr>
          <p:cNvSpPr>
            <a:spLocks noGrp="1"/>
          </p:cNvSpPr>
          <p:nvPr>
            <p:ph idx="1"/>
          </p:nvPr>
        </p:nvSpPr>
        <p:spPr>
          <a:xfrm>
            <a:off x="492369" y="956492"/>
            <a:ext cx="11207262" cy="5228493"/>
          </a:xfrm>
        </p:spPr>
        <p:txBody>
          <a:bodyPr>
            <a:noAutofit/>
          </a:bodyPr>
          <a:lstStyle/>
          <a:p>
            <a:r>
              <a:rPr lang="es-PA" sz="2400" b="1" dirty="0"/>
              <a:t>El consumo interno sigue debilitado: </a:t>
            </a:r>
            <a:r>
              <a:rPr lang="es-PA" sz="2400" dirty="0"/>
              <a:t>Indicadores clave como ITBMS, ISC y crédito al consumo no se han recuperado a niveles prepandemia, limitando el efecto multiplicador del crecimiento y reflejando restricciones estructurales en el poder adquisitivo de los hogares.</a:t>
            </a:r>
          </a:p>
          <a:p>
            <a:r>
              <a:rPr lang="es-PA" sz="2400" b="1" dirty="0"/>
              <a:t>El sector logístico se consolida como el pilar económico: </a:t>
            </a:r>
            <a:r>
              <a:rPr lang="es-PA" sz="2400" dirty="0"/>
              <a:t>El Canal, los puertos y el transporte consolidan su posición como principales motores de crecimiento, pero enfrentan desafíos climáticos (acceso al agua) y regulatorios (control de activos estratégicos como los puertos).</a:t>
            </a:r>
          </a:p>
          <a:p>
            <a:r>
              <a:rPr lang="es-PA" sz="2400" b="1" dirty="0"/>
              <a:t>El entorno político y regulatorio será determinante:</a:t>
            </a:r>
            <a:r>
              <a:rPr lang="es-PA" sz="2400" dirty="0"/>
              <a:t> Reformas como la del sistema de pensiones (CSS), el futuro del embalse del Río Indio y la aplicación de asociaciones público-privadas serán claves para sostener la confianza y viabilidad económica en el mediano plazo.</a:t>
            </a:r>
          </a:p>
        </p:txBody>
      </p:sp>
      <p:grpSp>
        <p:nvGrpSpPr>
          <p:cNvPr id="4" name="13 Grupo">
            <a:extLst>
              <a:ext uri="{FF2B5EF4-FFF2-40B4-BE49-F238E27FC236}">
                <a16:creationId xmlns:a16="http://schemas.microsoft.com/office/drawing/2014/main" id="{0ED6EC01-DFAA-2BDC-22F5-54F34E4C052F}"/>
              </a:ext>
            </a:extLst>
          </p:cNvPr>
          <p:cNvGrpSpPr>
            <a:grpSpLocks/>
          </p:cNvGrpSpPr>
          <p:nvPr/>
        </p:nvGrpSpPr>
        <p:grpSpPr bwMode="auto">
          <a:xfrm>
            <a:off x="-82062" y="6237312"/>
            <a:ext cx="12274062" cy="478408"/>
            <a:chOff x="0" y="7457800"/>
            <a:chExt cx="10058400" cy="314600"/>
          </a:xfrm>
        </p:grpSpPr>
        <p:sp>
          <p:nvSpPr>
            <p:cNvPr id="5" name="3 Rectángulo">
              <a:extLst>
                <a:ext uri="{FF2B5EF4-FFF2-40B4-BE49-F238E27FC236}">
                  <a16:creationId xmlns:a16="http://schemas.microsoft.com/office/drawing/2014/main" id="{E1878910-C2F0-A294-296B-EA2A9E9E1381}"/>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6" name="10 Rectángulo">
              <a:extLst>
                <a:ext uri="{FF2B5EF4-FFF2-40B4-BE49-F238E27FC236}">
                  <a16:creationId xmlns:a16="http://schemas.microsoft.com/office/drawing/2014/main" id="{60DD1530-A865-021C-CA44-98E69467E334}"/>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1526724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AC73B1A7-22D7-4827-9BE1-B041A7AA791D}"/>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ítulo 3">
            <a:extLst>
              <a:ext uri="{FF2B5EF4-FFF2-40B4-BE49-F238E27FC236}">
                <a16:creationId xmlns:a16="http://schemas.microsoft.com/office/drawing/2014/main" id="{8CE1DA6F-9C5C-DBDB-D88F-B842B8435D69}"/>
              </a:ext>
            </a:extLst>
          </p:cNvPr>
          <p:cNvSpPr>
            <a:spLocks noGrp="1"/>
          </p:cNvSpPr>
          <p:nvPr>
            <p:ph type="title"/>
          </p:nvPr>
        </p:nvSpPr>
        <p:spPr>
          <a:xfrm>
            <a:off x="838200" y="365126"/>
            <a:ext cx="10515600" cy="789906"/>
          </a:xfrm>
        </p:spPr>
        <p:txBody>
          <a:bodyPr>
            <a:normAutofit/>
          </a:bodyPr>
          <a:lstStyle/>
          <a:p>
            <a:r>
              <a:rPr lang="es-MX" sz="3200" b="1" dirty="0"/>
              <a:t>Siglas y acrónimos</a:t>
            </a:r>
            <a:endParaRPr lang="es-PA" sz="3200" b="1" dirty="0"/>
          </a:p>
        </p:txBody>
      </p:sp>
      <p:grpSp>
        <p:nvGrpSpPr>
          <p:cNvPr id="6" name="13 Grupo">
            <a:extLst>
              <a:ext uri="{FF2B5EF4-FFF2-40B4-BE49-F238E27FC236}">
                <a16:creationId xmlns:a16="http://schemas.microsoft.com/office/drawing/2014/main" id="{24AB44B3-84A1-9E2B-334B-B566EFAAFC80}"/>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7A15686B-0669-12DB-ECD7-A62300266C80}"/>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A5239AC6-A686-BBBE-AC8C-800686F4BC0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Marcador de contenido 4">
            <a:extLst>
              <a:ext uri="{FF2B5EF4-FFF2-40B4-BE49-F238E27FC236}">
                <a16:creationId xmlns:a16="http://schemas.microsoft.com/office/drawing/2014/main" id="{22A572BC-4A27-47AA-C45B-87DA1A10D886}"/>
              </a:ext>
            </a:extLst>
          </p:cNvPr>
          <p:cNvSpPr>
            <a:spLocks noGrp="1"/>
          </p:cNvSpPr>
          <p:nvPr>
            <p:ph idx="1"/>
          </p:nvPr>
        </p:nvSpPr>
        <p:spPr>
          <a:xfrm>
            <a:off x="838200" y="1520157"/>
            <a:ext cx="10515600" cy="4351338"/>
          </a:xfrm>
        </p:spPr>
        <p:txBody>
          <a:bodyPr>
            <a:normAutofit/>
          </a:bodyPr>
          <a:lstStyle/>
          <a:p>
            <a:pPr marL="0" indent="0">
              <a:buNone/>
            </a:pPr>
            <a:r>
              <a:rPr lang="es-PA" sz="2000" dirty="0"/>
              <a:t>BID – Banco Interamericano de Desarrollo.</a:t>
            </a:r>
          </a:p>
          <a:p>
            <a:pPr marL="0" indent="0">
              <a:buNone/>
            </a:pPr>
            <a:r>
              <a:rPr lang="es-PA" sz="2000" dirty="0"/>
              <a:t>CCIAP – Cámara de Comercio, Industrias y Agricultura de Panamá.</a:t>
            </a:r>
          </a:p>
          <a:p>
            <a:pPr marL="0" indent="0">
              <a:buNone/>
            </a:pPr>
            <a:r>
              <a:rPr lang="es-PA" sz="2000" dirty="0"/>
              <a:t>CEECAM – Centro de Estudios Económicos de la CCIAP.</a:t>
            </a:r>
          </a:p>
          <a:p>
            <a:pPr marL="0" indent="0">
              <a:buNone/>
            </a:pPr>
            <a:r>
              <a:rPr lang="es-PA" sz="2000" dirty="0"/>
              <a:t>CEPAL – Comisión Económica para la América Latina y el Caribe.</a:t>
            </a:r>
          </a:p>
          <a:p>
            <a:pPr marL="0" indent="0">
              <a:buNone/>
            </a:pPr>
            <a:r>
              <a:rPr lang="es-PA" sz="2000" dirty="0"/>
              <a:t>FMI – Fondo Monetario Internacional.</a:t>
            </a:r>
          </a:p>
          <a:p>
            <a:pPr marL="0" indent="0">
              <a:buNone/>
            </a:pPr>
            <a:r>
              <a:rPr lang="es-PA" sz="2000" dirty="0"/>
              <a:t>INEC – Instituto Nacional de Estadística y Censo.</a:t>
            </a:r>
          </a:p>
          <a:p>
            <a:pPr marL="0" indent="0">
              <a:buNone/>
            </a:pPr>
            <a:r>
              <a:rPr lang="es-PA" sz="2000" dirty="0"/>
              <a:t>MEF – Ministerio de Economía y Finanzas.</a:t>
            </a:r>
          </a:p>
          <a:p>
            <a:pPr marL="0" indent="0">
              <a:buNone/>
            </a:pPr>
            <a:r>
              <a:rPr lang="es-PA" sz="2000" dirty="0"/>
              <a:t>MITRADEL – Ministerio de Trabajo y Desarrollo Laboral.</a:t>
            </a:r>
          </a:p>
          <a:p>
            <a:pPr marL="0" indent="0">
              <a:buNone/>
            </a:pPr>
            <a:r>
              <a:rPr lang="es-PA" sz="2000" dirty="0"/>
              <a:t>OMC – Organización Mundial del Comercio.</a:t>
            </a:r>
          </a:p>
          <a:p>
            <a:pPr marL="0" indent="0">
              <a:buNone/>
            </a:pPr>
            <a:r>
              <a:rPr lang="es-PA" sz="2000" dirty="0"/>
              <a:t>WSJ – Wall Street </a:t>
            </a:r>
            <a:r>
              <a:rPr lang="es-PA" sz="2000" dirty="0" err="1"/>
              <a:t>Journal</a:t>
            </a:r>
            <a:r>
              <a:rPr lang="es-PA" sz="2000" dirty="0"/>
              <a:t>.</a:t>
            </a:r>
          </a:p>
        </p:txBody>
      </p:sp>
    </p:spTree>
    <p:extLst>
      <p:ext uri="{BB962C8B-B14F-4D97-AF65-F5344CB8AC3E}">
        <p14:creationId xmlns:p14="http://schemas.microsoft.com/office/powerpoint/2010/main" val="26598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F7B78AA-E362-2D15-61E9-2D179FEC1A79}"/>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11750DF9-3F06-A848-79C4-C6386F8E949C}"/>
              </a:ext>
            </a:extLst>
          </p:cNvPr>
          <p:cNvSpPr txBox="1"/>
          <p:nvPr/>
        </p:nvSpPr>
        <p:spPr>
          <a:xfrm>
            <a:off x="1030026" y="0"/>
            <a:ext cx="10626147" cy="93876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p>
            <a:pPr algn="ctr">
              <a:lnSpc>
                <a:spcPct val="90000"/>
              </a:lnSpc>
              <a:spcBef>
                <a:spcPct val="0"/>
              </a:spcBef>
              <a:spcAft>
                <a:spcPts val="600"/>
              </a:spcAft>
            </a:pPr>
            <a:r>
              <a:rPr lang="en-US" sz="5200" dirty="0">
                <a:solidFill>
                  <a:srgbClr val="FFFFFF"/>
                </a:solidFill>
                <a:latin typeface="Aptos Black" panose="020F0502020204030204" pitchFamily="34" charset="0"/>
                <a:ea typeface="+mj-ea"/>
                <a:cs typeface="+mj-cs"/>
              </a:rPr>
              <a:t>DESEMPEÑO MACROECONÓMICO</a:t>
            </a:r>
          </a:p>
        </p:txBody>
      </p:sp>
      <p:grpSp>
        <p:nvGrpSpPr>
          <p:cNvPr id="7" name="13 Grupo">
            <a:extLst>
              <a:ext uri="{FF2B5EF4-FFF2-40B4-BE49-F238E27FC236}">
                <a16:creationId xmlns:a16="http://schemas.microsoft.com/office/drawing/2014/main" id="{1EA09808-A913-B096-15A6-0AFF1537193A}"/>
              </a:ext>
            </a:extLst>
          </p:cNvPr>
          <p:cNvGrpSpPr>
            <a:grpSpLocks/>
          </p:cNvGrpSpPr>
          <p:nvPr/>
        </p:nvGrpSpPr>
        <p:grpSpPr bwMode="auto">
          <a:xfrm>
            <a:off x="-33009" y="6104239"/>
            <a:ext cx="12241484" cy="803188"/>
            <a:chOff x="0" y="7457800"/>
            <a:chExt cx="10058400" cy="314600"/>
          </a:xfrm>
        </p:grpSpPr>
        <p:sp>
          <p:nvSpPr>
            <p:cNvPr id="8" name="3 Rectángulo">
              <a:extLst>
                <a:ext uri="{FF2B5EF4-FFF2-40B4-BE49-F238E27FC236}">
                  <a16:creationId xmlns:a16="http://schemas.microsoft.com/office/drawing/2014/main" id="{AFEFCF01-8916-03F8-0428-6EBC0E142293}"/>
                </a:ext>
              </a:extLst>
            </p:cNvPr>
            <p:cNvSpPr/>
            <p:nvPr/>
          </p:nvSpPr>
          <p:spPr>
            <a:xfrm>
              <a:off x="0" y="7520475"/>
              <a:ext cx="10058400" cy="251925"/>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0" cap="none" spc="0" normalizeH="0" baseline="0" noProof="0" dirty="0">
                  <a:ln>
                    <a:noFill/>
                  </a:ln>
                  <a:solidFill>
                    <a:prstClr val="white"/>
                  </a:solidFill>
                  <a:effectLst/>
                  <a:uLnTx/>
                  <a:uFillTx/>
                  <a:latin typeface="Helvetica" pitchFamily="34" charset="0"/>
                  <a:ea typeface="+mn-ea"/>
                  <a:cs typeface="+mn-cs"/>
                </a:rPr>
                <a:t>.com</a:t>
              </a:r>
            </a:p>
          </p:txBody>
        </p:sp>
        <p:sp>
          <p:nvSpPr>
            <p:cNvPr id="9" name="10 Rectángulo">
              <a:extLst>
                <a:ext uri="{FF2B5EF4-FFF2-40B4-BE49-F238E27FC236}">
                  <a16:creationId xmlns:a16="http://schemas.microsoft.com/office/drawing/2014/main" id="{84BCF407-D08D-791C-6FC2-0B1F1D5B4696}"/>
                </a:ext>
              </a:extLst>
            </p:cNvPr>
            <p:cNvSpPr/>
            <p:nvPr/>
          </p:nvSpPr>
          <p:spPr>
            <a:xfrm>
              <a:off x="0" y="7457800"/>
              <a:ext cx="10058400" cy="28265"/>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50443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52017" y="568097"/>
            <a:ext cx="7305675" cy="593462"/>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MX" sz="1600" b="1" dirty="0">
                <a:latin typeface="Arial" panose="020B0604020202020204" pitchFamily="34" charset="0"/>
                <a:cs typeface="Arial" panose="020B0604020202020204" pitchFamily="34" charset="0"/>
              </a:rPr>
              <a:t>COMPORTAMIENTO DEL PIB EN EL PERIODO 2019-2025, MILLONES DE BALBOAS A PRECIOS DE 2018</a:t>
            </a:r>
          </a:p>
          <a:p>
            <a:pPr marL="0" marR="0" lvl="0" indent="0" algn="l" defTabSz="914400" rtl="0" eaLnBrk="1" fontAlgn="auto" latinLnBrk="0" hangingPunct="1">
              <a:lnSpc>
                <a:spcPct val="100000"/>
              </a:lnSpc>
              <a:spcBef>
                <a:spcPct val="0"/>
              </a:spcBef>
              <a:spcAft>
                <a:spcPts val="0"/>
              </a:spcAft>
              <a:buClrTx/>
              <a:buSzTx/>
              <a:buFontTx/>
              <a:buNone/>
              <a:tabLst/>
              <a:defRPr/>
            </a:pPr>
            <a:r>
              <a:rPr lang="es-PA" sz="1600" dirty="0">
                <a:latin typeface="Arial" panose="020B0604020202020204" pitchFamily="34" charset="0"/>
                <a:cs typeface="Arial" panose="020B0604020202020204" pitchFamily="34" charset="0"/>
              </a:rPr>
              <a:t>.</a:t>
            </a: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24276" y="80221"/>
            <a:ext cx="1116248" cy="618954"/>
          </a:xfrm>
          <a:prstGeom prst="rect">
            <a:avLst/>
          </a:prstGeom>
        </p:spPr>
      </p:pic>
      <p:sp>
        <p:nvSpPr>
          <p:cNvPr id="14" name="CuadroTexto 13">
            <a:extLst>
              <a:ext uri="{FF2B5EF4-FFF2-40B4-BE49-F238E27FC236}">
                <a16:creationId xmlns:a16="http://schemas.microsoft.com/office/drawing/2014/main" id="{EF66C867-4897-AFB8-4974-35F5D2292AAD}"/>
              </a:ext>
            </a:extLst>
          </p:cNvPr>
          <p:cNvSpPr txBox="1"/>
          <p:nvPr/>
        </p:nvSpPr>
        <p:spPr>
          <a:xfrm>
            <a:off x="152018" y="5194352"/>
            <a:ext cx="7305674" cy="830997"/>
          </a:xfrm>
          <a:prstGeom prst="rect">
            <a:avLst/>
          </a:prstGeom>
          <a:noFill/>
        </p:spPr>
        <p:txBody>
          <a:bodyPr wrap="square" rtlCol="0">
            <a:spAutoFit/>
          </a:bodyPr>
          <a:lstStyle/>
          <a:p>
            <a:r>
              <a:rPr lang="es-MX" sz="1200" dirty="0"/>
              <a:t>Fuente: Con base en INEC (mar. 18, 2024). </a:t>
            </a:r>
            <a:r>
              <a:rPr lang="es-PA" sz="1200" i="1" dirty="0"/>
              <a:t>Avance de Cifras del Producto Interno Bruto: Anual y Trimestral 2023</a:t>
            </a:r>
            <a:r>
              <a:rPr lang="es-MX" sz="1200" dirty="0"/>
              <a:t>. Obtenido de https://www.inec.gob.pa/publicaciones/Default3.aspx?ID_PUBLICACION=1241&amp;ID_CATEGORIA=4&amp;ID_SUBCATEGORIA=26</a:t>
            </a:r>
            <a:endParaRPr lang="es-PA" sz="1200" dirty="0"/>
          </a:p>
        </p:txBody>
      </p:sp>
      <p:sp>
        <p:nvSpPr>
          <p:cNvPr id="17" name="Marcador de contenido 2">
            <a:extLst>
              <a:ext uri="{FF2B5EF4-FFF2-40B4-BE49-F238E27FC236}">
                <a16:creationId xmlns:a16="http://schemas.microsoft.com/office/drawing/2014/main" id="{187B02D0-F0C8-93E8-71E5-2325954B70E9}"/>
              </a:ext>
            </a:extLst>
          </p:cNvPr>
          <p:cNvSpPr>
            <a:spLocks noGrp="1"/>
          </p:cNvSpPr>
          <p:nvPr>
            <p:ph idx="1"/>
          </p:nvPr>
        </p:nvSpPr>
        <p:spPr>
          <a:xfrm>
            <a:off x="7905366" y="1057585"/>
            <a:ext cx="4134618" cy="4987430"/>
          </a:xfrm>
        </p:spPr>
        <p:txBody>
          <a:bodyPr vert="horz" lIns="91440" tIns="45720" rIns="91440" bIns="45720" rtlCol="0">
            <a:normAutofit/>
          </a:bodyPr>
          <a:lstStyle/>
          <a:p>
            <a:pPr>
              <a:spcBef>
                <a:spcPct val="20000"/>
              </a:spcBef>
              <a:buFont typeface="Wingdings" panose="05000000000000000000" pitchFamily="2" charset="2"/>
              <a:buChar char="§"/>
            </a:pPr>
            <a:r>
              <a:rPr lang="es-PA" sz="1800" dirty="0">
                <a:latin typeface="Arial" panose="020B0604020202020204" pitchFamily="34" charset="0"/>
                <a:cs typeface="Arial" panose="020B0604020202020204" pitchFamily="34" charset="0"/>
              </a:rPr>
              <a:t>PIB crece 5.2% en el primer trimestre de 2025, impulsado por comercio, construcción, transporte e intermediación financiera.</a:t>
            </a:r>
          </a:p>
          <a:p>
            <a:pPr>
              <a:spcBef>
                <a:spcPct val="20000"/>
              </a:spcBef>
              <a:buFont typeface="Wingdings" panose="05000000000000000000" pitchFamily="2" charset="2"/>
              <a:buChar char="§"/>
            </a:pPr>
            <a:endParaRPr lang="es-PA" sz="1800" dirty="0">
              <a:latin typeface="Arial" panose="020B0604020202020204" pitchFamily="34" charset="0"/>
              <a:cs typeface="Arial" panose="020B0604020202020204" pitchFamily="34" charset="0"/>
            </a:endParaRPr>
          </a:p>
          <a:p>
            <a:pPr>
              <a:spcBef>
                <a:spcPct val="20000"/>
              </a:spcBef>
              <a:buFont typeface="Wingdings" panose="05000000000000000000" pitchFamily="2" charset="2"/>
              <a:buChar char="§"/>
            </a:pPr>
            <a:r>
              <a:rPr lang="es-PA" sz="1800" dirty="0">
                <a:latin typeface="Arial" panose="020B0604020202020204" pitchFamily="34" charset="0"/>
                <a:cs typeface="Arial" panose="020B0604020202020204" pitchFamily="34" charset="0"/>
              </a:rPr>
              <a:t>Sector externo dinámico: Canal (+43.6% en peajes), puertos y transporte aéreo crecieron; exportaciones de banano, pescado y camarón al alza.</a:t>
            </a:r>
          </a:p>
          <a:p>
            <a:pPr>
              <a:spcBef>
                <a:spcPct val="20000"/>
              </a:spcBef>
              <a:buFont typeface="Wingdings" panose="05000000000000000000" pitchFamily="2" charset="2"/>
              <a:buChar char="§"/>
            </a:pPr>
            <a:endParaRPr lang="es-PA" sz="1800" dirty="0">
              <a:latin typeface="Arial" panose="020B0604020202020204" pitchFamily="34" charset="0"/>
              <a:cs typeface="Arial" panose="020B0604020202020204" pitchFamily="34" charset="0"/>
            </a:endParaRPr>
          </a:p>
          <a:p>
            <a:pPr>
              <a:spcBef>
                <a:spcPct val="20000"/>
              </a:spcBef>
              <a:buFont typeface="Wingdings" panose="05000000000000000000" pitchFamily="2" charset="2"/>
              <a:buChar char="§"/>
            </a:pPr>
            <a:r>
              <a:rPr lang="es-PA" sz="1800" dirty="0">
                <a:latin typeface="Arial" panose="020B0604020202020204" pitchFamily="34" charset="0"/>
                <a:cs typeface="Arial" panose="020B0604020202020204" pitchFamily="34" charset="0"/>
              </a:rPr>
              <a:t>No se han recuperado de la pandemia: hoteles y restaurantes, construcción, empleo doméstico.</a:t>
            </a:r>
          </a:p>
          <a:p>
            <a:pPr marL="342900" indent="-342900">
              <a:spcBef>
                <a:spcPct val="20000"/>
              </a:spcBef>
            </a:pPr>
            <a:endParaRPr lang="es-PA" sz="1800" dirty="0">
              <a:latin typeface="Arial" panose="020B0604020202020204" pitchFamily="34" charset="0"/>
              <a:cs typeface="Arial" panose="020B0604020202020204" pitchFamily="34" charset="0"/>
            </a:endParaRPr>
          </a:p>
          <a:p>
            <a:pPr marL="342900" indent="-342900">
              <a:spcBef>
                <a:spcPct val="20000"/>
              </a:spcBef>
            </a:pPr>
            <a:endParaRPr lang="es-PA" sz="18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4899C1C8-3163-0266-88FA-EFE0A267F5B3}"/>
              </a:ext>
            </a:extLst>
          </p:cNvPr>
          <p:cNvPicPr>
            <a:picLocks noChangeAspect="1"/>
          </p:cNvPicPr>
          <p:nvPr/>
        </p:nvPicPr>
        <p:blipFill>
          <a:blip r:embed="rId4"/>
          <a:stretch>
            <a:fillRect/>
          </a:stretch>
        </p:blipFill>
        <p:spPr>
          <a:xfrm>
            <a:off x="261571" y="1021845"/>
            <a:ext cx="7499106" cy="4038600"/>
          </a:xfrm>
          <a:prstGeom prst="rect">
            <a:avLst/>
          </a:prstGeom>
        </p:spPr>
      </p:pic>
    </p:spTree>
    <p:extLst>
      <p:ext uri="{BB962C8B-B14F-4D97-AF65-F5344CB8AC3E}">
        <p14:creationId xmlns:p14="http://schemas.microsoft.com/office/powerpoint/2010/main" val="28590438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70973-E9DA-2D4E-B7AB-E7D9FB79F642}"/>
              </a:ext>
            </a:extLst>
          </p:cNvPr>
          <p:cNvSpPr>
            <a:spLocks noGrp="1"/>
          </p:cNvSpPr>
          <p:nvPr>
            <p:ph type="title"/>
          </p:nvPr>
        </p:nvSpPr>
        <p:spPr>
          <a:xfrm>
            <a:off x="838200" y="365126"/>
            <a:ext cx="10515600" cy="476648"/>
          </a:xfrm>
        </p:spPr>
        <p:txBody>
          <a:bodyPr vert="horz" lIns="91440" tIns="45720" rIns="91440" bIns="45720" rtlCol="0" anchor="ctr">
            <a:normAutofit/>
          </a:bodyPr>
          <a:lstStyle/>
          <a:p>
            <a:pPr algn="ctr"/>
            <a:r>
              <a:rPr lang="es-PA" sz="2400" b="1" dirty="0">
                <a:solidFill>
                  <a:schemeClr val="accent1">
                    <a:lumMod val="75000"/>
                  </a:schemeClr>
                </a:solidFill>
                <a:latin typeface="Arial" panose="020B0604020202020204" pitchFamily="34" charset="0"/>
                <a:cs typeface="Arial" panose="020B0604020202020204" pitchFamily="34" charset="0"/>
              </a:rPr>
              <a:t>INDICADORES MACROECONÓMICOS CLAVE</a:t>
            </a:r>
          </a:p>
        </p:txBody>
      </p:sp>
      <p:grpSp>
        <p:nvGrpSpPr>
          <p:cNvPr id="3" name="13 Grupo">
            <a:extLst>
              <a:ext uri="{FF2B5EF4-FFF2-40B4-BE49-F238E27FC236}">
                <a16:creationId xmlns:a16="http://schemas.microsoft.com/office/drawing/2014/main" id="{BD8E1267-95CA-C370-800A-EBDE7A258360}"/>
              </a:ext>
            </a:extLst>
          </p:cNvPr>
          <p:cNvGrpSpPr/>
          <p:nvPr/>
        </p:nvGrpSpPr>
        <p:grpSpPr>
          <a:xfrm>
            <a:off x="-1762" y="6525344"/>
            <a:ext cx="12193762" cy="332656"/>
            <a:chOff x="0" y="7457800"/>
            <a:chExt cx="10058400" cy="314600"/>
          </a:xfrm>
        </p:grpSpPr>
        <p:sp>
          <p:nvSpPr>
            <p:cNvPr id="4" name="3 Rectángulo">
              <a:extLst>
                <a:ext uri="{FF2B5EF4-FFF2-40B4-BE49-F238E27FC236}">
                  <a16:creationId xmlns:a16="http://schemas.microsoft.com/office/drawing/2014/main" id="{66CD4554-B9D6-DB16-668C-883EF3C120C1}"/>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1BC3B6E5-2CA1-C8D8-6047-A17D93490EE4}"/>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CuadroTexto 10">
            <a:extLst>
              <a:ext uri="{FF2B5EF4-FFF2-40B4-BE49-F238E27FC236}">
                <a16:creationId xmlns:a16="http://schemas.microsoft.com/office/drawing/2014/main" id="{7778C879-BA01-4196-CCBD-CFCC4DC82407}"/>
              </a:ext>
            </a:extLst>
          </p:cNvPr>
          <p:cNvSpPr txBox="1"/>
          <p:nvPr/>
        </p:nvSpPr>
        <p:spPr>
          <a:xfrm>
            <a:off x="363415" y="1028343"/>
            <a:ext cx="4161693" cy="5078313"/>
          </a:xfrm>
          <a:prstGeom prst="rect">
            <a:avLst/>
          </a:prstGeom>
          <a:noFill/>
        </p:spPr>
        <p:txBody>
          <a:bodyPr wrap="square">
            <a:spAutoFit/>
          </a:bodyPr>
          <a:lstStyle/>
          <a:p>
            <a:r>
              <a:rPr lang="es-PA" dirty="0"/>
              <a:t>A pesar del sólido crecimiento de la actividad económica, de 6.1% en el periodo de enero-abril de 2025, los indicadores reflejan profundas contradicciones estructurales en la economía panameña. La alta tasa de desempleo (9.5%) y los más de 770 mil trabajadores informales evidencian que el crecimiento no se está traduciendo en empleo formal ni en bienestar para amplios sectores de la población. La inflación negativa (-0.4%) podría ser un signo de debilidad en la demanda interna, mientras que el déficit fiscal moderado (-1.6%) y una creciente deuda pública (54,606 millones de dólares) apuntan a tensiones fiscales que podrían limitar el margen de maniobra del Estado</a:t>
            </a:r>
          </a:p>
        </p:txBody>
      </p:sp>
      <p:pic>
        <p:nvPicPr>
          <p:cNvPr id="7" name="Imagen 6">
            <a:extLst>
              <a:ext uri="{FF2B5EF4-FFF2-40B4-BE49-F238E27FC236}">
                <a16:creationId xmlns:a16="http://schemas.microsoft.com/office/drawing/2014/main" id="{C67D4C78-1C7C-33E6-9EB8-E9D6920DBADD}"/>
              </a:ext>
            </a:extLst>
          </p:cNvPr>
          <p:cNvPicPr>
            <a:picLocks noChangeAspect="1"/>
          </p:cNvPicPr>
          <p:nvPr/>
        </p:nvPicPr>
        <p:blipFill>
          <a:blip r:embed="rId2"/>
          <a:stretch>
            <a:fillRect/>
          </a:stretch>
        </p:blipFill>
        <p:spPr>
          <a:xfrm>
            <a:off x="4831185" y="1142314"/>
            <a:ext cx="7125694" cy="2648320"/>
          </a:xfrm>
          <a:prstGeom prst="rect">
            <a:avLst/>
          </a:prstGeom>
        </p:spPr>
      </p:pic>
    </p:spTree>
    <p:extLst>
      <p:ext uri="{BB962C8B-B14F-4D97-AF65-F5344CB8AC3E}">
        <p14:creationId xmlns:p14="http://schemas.microsoft.com/office/powerpoint/2010/main" val="142377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DB1D1-FE22-451D-1EBD-3BC713F6036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8E02CF3-6365-3DDD-C16A-962455F0C367}"/>
              </a:ext>
            </a:extLst>
          </p:cNvPr>
          <p:cNvSpPr>
            <a:spLocks noGrp="1"/>
          </p:cNvSpPr>
          <p:nvPr>
            <p:ph type="title"/>
          </p:nvPr>
        </p:nvSpPr>
        <p:spPr>
          <a:xfrm>
            <a:off x="838200" y="77140"/>
            <a:ext cx="10515600" cy="450125"/>
          </a:xfrm>
        </p:spPr>
        <p:txBody>
          <a:bodyPr vert="horz" lIns="91440" tIns="45720" rIns="91440" bIns="45720" rtlCol="0" anchor="ctr">
            <a:normAutofit/>
          </a:bodyPr>
          <a:lstStyle/>
          <a:p>
            <a:pPr algn="ctr"/>
            <a:r>
              <a:rPr lang="es-PA" sz="2400" b="1" dirty="0">
                <a:solidFill>
                  <a:schemeClr val="accent1">
                    <a:lumMod val="75000"/>
                  </a:schemeClr>
                </a:solidFill>
                <a:latin typeface="Arial" panose="020B0604020202020204" pitchFamily="34" charset="0"/>
                <a:cs typeface="Arial" panose="020B0604020202020204" pitchFamily="34" charset="0"/>
              </a:rPr>
              <a:t>INDICADORES SECTORIALES</a:t>
            </a:r>
          </a:p>
        </p:txBody>
      </p:sp>
      <p:grpSp>
        <p:nvGrpSpPr>
          <p:cNvPr id="3" name="13 Grupo">
            <a:extLst>
              <a:ext uri="{FF2B5EF4-FFF2-40B4-BE49-F238E27FC236}">
                <a16:creationId xmlns:a16="http://schemas.microsoft.com/office/drawing/2014/main" id="{6324D87A-6BDE-56C7-E739-3D2B04FEDC4D}"/>
              </a:ext>
            </a:extLst>
          </p:cNvPr>
          <p:cNvGrpSpPr/>
          <p:nvPr/>
        </p:nvGrpSpPr>
        <p:grpSpPr>
          <a:xfrm>
            <a:off x="-1762" y="6525344"/>
            <a:ext cx="12193762" cy="332656"/>
            <a:chOff x="0" y="7457800"/>
            <a:chExt cx="10058400" cy="314600"/>
          </a:xfrm>
        </p:grpSpPr>
        <p:sp>
          <p:nvSpPr>
            <p:cNvPr id="4" name="3 Rectángulo">
              <a:extLst>
                <a:ext uri="{FF2B5EF4-FFF2-40B4-BE49-F238E27FC236}">
                  <a16:creationId xmlns:a16="http://schemas.microsoft.com/office/drawing/2014/main" id="{C8304492-D55A-CCDA-DC6E-4B80F186CBD4}"/>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E3E109B8-1862-D1FD-1393-A3353D1694C8}"/>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CuadroTexto 9">
            <a:extLst>
              <a:ext uri="{FF2B5EF4-FFF2-40B4-BE49-F238E27FC236}">
                <a16:creationId xmlns:a16="http://schemas.microsoft.com/office/drawing/2014/main" id="{ED34C89C-ED31-F945-D5DB-8E39BEADA141}"/>
              </a:ext>
            </a:extLst>
          </p:cNvPr>
          <p:cNvSpPr txBox="1"/>
          <p:nvPr/>
        </p:nvSpPr>
        <p:spPr>
          <a:xfrm>
            <a:off x="212700" y="522470"/>
            <a:ext cx="5437823" cy="5909310"/>
          </a:xfrm>
          <a:prstGeom prst="rect">
            <a:avLst/>
          </a:prstGeom>
          <a:noFill/>
        </p:spPr>
        <p:txBody>
          <a:bodyPr wrap="square">
            <a:spAutoFit/>
          </a:bodyPr>
          <a:lstStyle/>
          <a:p>
            <a:r>
              <a:rPr lang="es-PA" dirty="0"/>
              <a:t>Los indicadores sectoriales revelan un crecimiento económico impulsado principalmente por el sector externo, mientras que el sector interno muestra señales de debilidad. Por un lado, sobresale el aumento de ingresos por peajes del Canal (+38.5%) y exportaciones (+25.6%), junto con un repunte moderado en turismo, lo que refleja un dinamismo en actividades vinculadas al comercio y servicios internacionales. Sin embargo, el sector interno enfrenta una fuerte contracción en los préstamos de consumo e hipotecarios, en la construcción y en la producción de materiales, lo que indica un enfriamiento de la demanda interna y de la inversión local. A pesar del crecimiento en la venta de autos nuevos, el entorno general confirma que la expansión del PIB no se está traduciendo en un mayor bienestar para la población, en un contexto de alto desempleo (9.5%), elevada informalidad y presiones fiscales crecientes. Esto plantea la urgencia de políticas que impulsen la inclusión económica y fortalezcan el mercado interno para lograr un crecimiento más equilibrado y sostenible.</a:t>
            </a:r>
          </a:p>
        </p:txBody>
      </p:sp>
      <p:pic>
        <p:nvPicPr>
          <p:cNvPr id="7" name="Imagen 6">
            <a:extLst>
              <a:ext uri="{FF2B5EF4-FFF2-40B4-BE49-F238E27FC236}">
                <a16:creationId xmlns:a16="http://schemas.microsoft.com/office/drawing/2014/main" id="{9937EDF3-1235-8083-16B2-B1DB73DCF65B}"/>
              </a:ext>
            </a:extLst>
          </p:cNvPr>
          <p:cNvPicPr>
            <a:picLocks noChangeAspect="1"/>
          </p:cNvPicPr>
          <p:nvPr/>
        </p:nvPicPr>
        <p:blipFill>
          <a:blip r:embed="rId2"/>
          <a:stretch>
            <a:fillRect/>
          </a:stretch>
        </p:blipFill>
        <p:spPr>
          <a:xfrm>
            <a:off x="5650522" y="563005"/>
            <a:ext cx="6327897" cy="1886213"/>
          </a:xfrm>
          <a:prstGeom prst="rect">
            <a:avLst/>
          </a:prstGeom>
        </p:spPr>
      </p:pic>
      <p:pic>
        <p:nvPicPr>
          <p:cNvPr id="14" name="Imagen 13">
            <a:extLst>
              <a:ext uri="{FF2B5EF4-FFF2-40B4-BE49-F238E27FC236}">
                <a16:creationId xmlns:a16="http://schemas.microsoft.com/office/drawing/2014/main" id="{3EF3D54A-3DA7-EF6D-2038-3C996847A759}"/>
              </a:ext>
            </a:extLst>
          </p:cNvPr>
          <p:cNvPicPr>
            <a:picLocks noChangeAspect="1"/>
          </p:cNvPicPr>
          <p:nvPr/>
        </p:nvPicPr>
        <p:blipFill>
          <a:blip r:embed="rId3"/>
          <a:stretch>
            <a:fillRect/>
          </a:stretch>
        </p:blipFill>
        <p:spPr>
          <a:xfrm>
            <a:off x="5650521" y="2555230"/>
            <a:ext cx="6327898" cy="2048161"/>
          </a:xfrm>
          <a:prstGeom prst="rect">
            <a:avLst/>
          </a:prstGeom>
        </p:spPr>
      </p:pic>
    </p:spTree>
    <p:extLst>
      <p:ext uri="{BB962C8B-B14F-4D97-AF65-F5344CB8AC3E}">
        <p14:creationId xmlns:p14="http://schemas.microsoft.com/office/powerpoint/2010/main" val="4153791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5319-B613-327B-0456-FCA65AC3E45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D593C65-457A-34BC-B4D8-4771A89A2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 y="0"/>
            <a:ext cx="4866839" cy="49529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13 Grupo">
            <a:extLst>
              <a:ext uri="{FF2B5EF4-FFF2-40B4-BE49-F238E27FC236}">
                <a16:creationId xmlns:a16="http://schemas.microsoft.com/office/drawing/2014/main" id="{F8B12A42-259F-C55E-6F84-A5BEE328ACDD}"/>
              </a:ext>
            </a:extLst>
          </p:cNvPr>
          <p:cNvGrpSpPr/>
          <p:nvPr/>
        </p:nvGrpSpPr>
        <p:grpSpPr>
          <a:xfrm>
            <a:off x="-1762" y="6525344"/>
            <a:ext cx="12193762" cy="332656"/>
            <a:chOff x="0" y="7457800"/>
            <a:chExt cx="10058400" cy="314600"/>
          </a:xfrm>
        </p:grpSpPr>
        <p:sp>
          <p:nvSpPr>
            <p:cNvPr id="4" name="3 Rectángulo">
              <a:extLst>
                <a:ext uri="{FF2B5EF4-FFF2-40B4-BE49-F238E27FC236}">
                  <a16:creationId xmlns:a16="http://schemas.microsoft.com/office/drawing/2014/main" id="{59DD5B68-3962-298C-E3C6-4DFA1C4D1DDF}"/>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5" name="10 Rectángulo">
              <a:extLst>
                <a:ext uri="{FF2B5EF4-FFF2-40B4-BE49-F238E27FC236}">
                  <a16:creationId xmlns:a16="http://schemas.microsoft.com/office/drawing/2014/main" id="{655F710A-E6B9-004F-BE2A-ABD462668A96}"/>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CuadroTexto 9">
            <a:extLst>
              <a:ext uri="{FF2B5EF4-FFF2-40B4-BE49-F238E27FC236}">
                <a16:creationId xmlns:a16="http://schemas.microsoft.com/office/drawing/2014/main" id="{93EB3FC4-8D08-46AC-92F2-B8CEBD9BF2DA}"/>
              </a:ext>
            </a:extLst>
          </p:cNvPr>
          <p:cNvSpPr txBox="1"/>
          <p:nvPr/>
        </p:nvSpPr>
        <p:spPr>
          <a:xfrm>
            <a:off x="87042" y="5000461"/>
            <a:ext cx="12016154" cy="1477328"/>
          </a:xfrm>
          <a:prstGeom prst="rect">
            <a:avLst/>
          </a:prstGeom>
          <a:noFill/>
        </p:spPr>
        <p:txBody>
          <a:bodyPr wrap="square">
            <a:spAutoFit/>
          </a:bodyPr>
          <a:lstStyle/>
          <a:p>
            <a:r>
              <a:rPr lang="es-PA" dirty="0"/>
              <a:t>La inversión extranjera directa neta cayó durante el cuarto y primer trimestre de 2024 y 2025 respectivamente comparadas con el mismo periodo del año anterior.  Aunque la inversión extrajera venía recuperándose de la pandemia, su menor cuantía durante estos últimos trimestres es una señal de debilitamiento. Asimismo, la inversión extranjera se ha mantenido muy por debajo de los montos observados previo a la pandemia (-53.4%). En el reglón de inversión denominado como “otro capital”, que se puede considerar como inversión nueva, es en el cual se observa el mayor desplome desde la pandemia (-83.2%).</a:t>
            </a:r>
          </a:p>
        </p:txBody>
      </p:sp>
      <p:graphicFrame>
        <p:nvGraphicFramePr>
          <p:cNvPr id="6" name="Gráfico 5">
            <a:extLst>
              <a:ext uri="{FF2B5EF4-FFF2-40B4-BE49-F238E27FC236}">
                <a16:creationId xmlns:a16="http://schemas.microsoft.com/office/drawing/2014/main" id="{CA97DA1B-2D5A-4BED-8055-2793071214E3}"/>
              </a:ext>
            </a:extLst>
          </p:cNvPr>
          <p:cNvGraphicFramePr>
            <a:graphicFrameLocks/>
          </p:cNvGraphicFramePr>
          <p:nvPr>
            <p:extLst>
              <p:ext uri="{D42A27DB-BD31-4B8C-83A1-F6EECF244321}">
                <p14:modId xmlns:p14="http://schemas.microsoft.com/office/powerpoint/2010/main" val="1828101856"/>
              </p:ext>
            </p:extLst>
          </p:nvPr>
        </p:nvGraphicFramePr>
        <p:xfrm>
          <a:off x="5277070" y="175847"/>
          <a:ext cx="6572171" cy="4777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488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5E4B0748-3DA8-6AE0-8C49-84BFA77807F0}"/>
              </a:ext>
            </a:extLst>
          </p:cNvPr>
          <p:cNvSpPr/>
          <p:nvPr/>
        </p:nvSpPr>
        <p:spPr>
          <a:xfrm>
            <a:off x="7180897" y="4150826"/>
            <a:ext cx="4800422" cy="2066654"/>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29" name="Rectángulo 28">
            <a:extLst>
              <a:ext uri="{FF2B5EF4-FFF2-40B4-BE49-F238E27FC236}">
                <a16:creationId xmlns:a16="http://schemas.microsoft.com/office/drawing/2014/main" id="{D368241F-7DE4-4AC0-8BD0-3B38421FCA3C}"/>
              </a:ext>
            </a:extLst>
          </p:cNvPr>
          <p:cNvSpPr/>
          <p:nvPr/>
        </p:nvSpPr>
        <p:spPr>
          <a:xfrm>
            <a:off x="166327" y="4150826"/>
            <a:ext cx="6858182" cy="2085189"/>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sp>
        <p:nvSpPr>
          <p:cNvPr id="30" name="Rectángulo 29">
            <a:extLst>
              <a:ext uri="{FF2B5EF4-FFF2-40B4-BE49-F238E27FC236}">
                <a16:creationId xmlns:a16="http://schemas.microsoft.com/office/drawing/2014/main" id="{EBA82EB9-BE1A-6EF2-228B-8D973D40ADD6}"/>
              </a:ext>
            </a:extLst>
          </p:cNvPr>
          <p:cNvSpPr/>
          <p:nvPr/>
        </p:nvSpPr>
        <p:spPr>
          <a:xfrm>
            <a:off x="7180898" y="1533181"/>
            <a:ext cx="4800422" cy="2301719"/>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PA" sz="1100"/>
          </a:p>
        </p:txBody>
      </p:sp>
      <p:cxnSp>
        <p:nvCxnSpPr>
          <p:cNvPr id="2" name="Conector recto 1">
            <a:extLst>
              <a:ext uri="{FF2B5EF4-FFF2-40B4-BE49-F238E27FC236}">
                <a16:creationId xmlns:a16="http://schemas.microsoft.com/office/drawing/2014/main" id="{1F7D4D65-1944-4A12-969A-A8E4251071C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D218A734-C9D4-462C-950C-0F109CD7E5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2E7D6-F582-42A1-A5CC-43482DB96043}" type="slidenum">
              <a:rPr kumimoji="0" lang="es-P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P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ítulo 1">
            <a:extLst>
              <a:ext uri="{FF2B5EF4-FFF2-40B4-BE49-F238E27FC236}">
                <a16:creationId xmlns:a16="http://schemas.microsoft.com/office/drawing/2014/main" id="{A41B7680-62BF-4931-940E-6CC49CE10E95}"/>
              </a:ext>
            </a:extLst>
          </p:cNvPr>
          <p:cNvSpPr txBox="1">
            <a:spLocks/>
          </p:cNvSpPr>
          <p:nvPr/>
        </p:nvSpPr>
        <p:spPr>
          <a:xfrm>
            <a:off x="191304" y="155235"/>
            <a:ext cx="10832972" cy="1191597"/>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PA" sz="1800" b="1" dirty="0">
                <a:solidFill>
                  <a:schemeClr val="accent1">
                    <a:lumMod val="75000"/>
                  </a:schemeClr>
                </a:solidFill>
                <a:latin typeface="Arial Black" panose="020B0A04020102020204" pitchFamily="34" charset="0"/>
                <a:cs typeface="Arial" panose="020B0604020202020204" pitchFamily="34" charset="0"/>
              </a:rPr>
              <a:t>Desde la pandemia la economía opera a un ritmo de contrataciones menor</a:t>
            </a:r>
            <a:br>
              <a:rPr lang="es-PA" sz="1200" b="1" dirty="0">
                <a:latin typeface="Arial" panose="020B0604020202020204" pitchFamily="34" charset="0"/>
                <a:cs typeface="Arial" panose="020B0604020202020204" pitchFamily="34" charset="0"/>
              </a:rPr>
            </a:br>
            <a:r>
              <a:rPr lang="es-PA" sz="1400" dirty="0">
                <a:latin typeface="Arial" panose="020B0604020202020204" pitchFamily="34" charset="0"/>
                <a:cs typeface="Arial" panose="020B0604020202020204" pitchFamily="34" charset="0"/>
              </a:rPr>
              <a:t>La tasa de desempleo aumentó a 9.5% en 2024, acompañado de un aumento de la población informal a 49.3. Los contratos de trabajo reportados en el </a:t>
            </a:r>
            <a:r>
              <a:rPr lang="es-PA" sz="1400" dirty="0" err="1">
                <a:latin typeface="Arial" panose="020B0604020202020204" pitchFamily="34" charset="0"/>
                <a:cs typeface="Arial" panose="020B0604020202020204" pitchFamily="34" charset="0"/>
              </a:rPr>
              <a:t>Mitradel</a:t>
            </a:r>
            <a:r>
              <a:rPr lang="es-PA" sz="1400" dirty="0">
                <a:latin typeface="Arial" panose="020B0604020202020204" pitchFamily="34" charset="0"/>
                <a:cs typeface="Arial" panose="020B0604020202020204" pitchFamily="34" charset="0"/>
              </a:rPr>
              <a:t> se mantienen 30.8% en el periodo de enero-mayo de 2025, con respecto a 2019 (es decir, previo a la pandemia). Los contratos por obra determinada registrados en la Sede Central están 68.9% por debajo del registrado antes de la pandemia. </a:t>
            </a:r>
            <a:endParaRPr kumimoji="0" lang="es-PA" sz="140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grpSp>
        <p:nvGrpSpPr>
          <p:cNvPr id="6" name="13 Grupo">
            <a:extLst>
              <a:ext uri="{FF2B5EF4-FFF2-40B4-BE49-F238E27FC236}">
                <a16:creationId xmlns:a16="http://schemas.microsoft.com/office/drawing/2014/main" id="{035DD060-BEC8-4E08-8DA2-1721BE05C689}"/>
              </a:ext>
            </a:extLst>
          </p:cNvPr>
          <p:cNvGrpSpPr/>
          <p:nvPr/>
        </p:nvGrpSpPr>
        <p:grpSpPr>
          <a:xfrm>
            <a:off x="-1762" y="6525344"/>
            <a:ext cx="12193762" cy="332656"/>
            <a:chOff x="0" y="7457800"/>
            <a:chExt cx="10058400" cy="314600"/>
          </a:xfrm>
        </p:grpSpPr>
        <p:sp>
          <p:nvSpPr>
            <p:cNvPr id="7" name="3 Rectángulo">
              <a:extLst>
                <a:ext uri="{FF2B5EF4-FFF2-40B4-BE49-F238E27FC236}">
                  <a16:creationId xmlns:a16="http://schemas.microsoft.com/office/drawing/2014/main" id="{A75514B2-3FB2-4E76-A9B9-71D7AC9F5702}"/>
                </a:ext>
              </a:extLst>
            </p:cNvPr>
            <p:cNvSpPr/>
            <p:nvPr/>
          </p:nvSpPr>
          <p:spPr>
            <a:xfrm>
              <a:off x="0" y="7520400"/>
              <a:ext cx="10058400" cy="252000"/>
            </a:xfrm>
            <a:prstGeom prst="rect">
              <a:avLst/>
            </a:prstGeom>
            <a:solidFill>
              <a:srgbClr val="1B429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Ins="36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CÁMARA DE COMERCIO, INDUSTRIAS Y AGRICULTURA DE PANAMÁ     I      www.</a:t>
              </a:r>
              <a:r>
                <a:rPr kumimoji="0" lang="es-PA" sz="1050" b="1" i="0" u="none" strike="noStrike" kern="1200" cap="none" spc="0" normalizeH="0" baseline="0" noProof="0" dirty="0">
                  <a:ln>
                    <a:noFill/>
                  </a:ln>
                  <a:solidFill>
                    <a:prstClr val="white"/>
                  </a:solidFill>
                  <a:effectLst/>
                  <a:uLnTx/>
                  <a:uFillTx/>
                  <a:latin typeface="Helvetica" pitchFamily="34" charset="0"/>
                  <a:ea typeface="+mn-ea"/>
                  <a:cs typeface="+mn-cs"/>
                </a:rPr>
                <a:t>panacamara</a:t>
              </a:r>
              <a:r>
                <a:rPr kumimoji="0" lang="es-PA" sz="1050" b="0" i="0" u="none" strike="noStrike" kern="1200" cap="none" spc="0" normalizeH="0" baseline="0" noProof="0" dirty="0">
                  <a:ln>
                    <a:noFill/>
                  </a:ln>
                  <a:solidFill>
                    <a:prstClr val="white"/>
                  </a:solidFill>
                  <a:effectLst/>
                  <a:uLnTx/>
                  <a:uFillTx/>
                  <a:latin typeface="Helvetica" pitchFamily="34" charset="0"/>
                  <a:ea typeface="+mn-ea"/>
                  <a:cs typeface="+mn-cs"/>
                </a:rPr>
                <a:t>.com</a:t>
              </a:r>
            </a:p>
          </p:txBody>
        </p:sp>
        <p:sp>
          <p:nvSpPr>
            <p:cNvPr id="8" name="10 Rectángulo">
              <a:extLst>
                <a:ext uri="{FF2B5EF4-FFF2-40B4-BE49-F238E27FC236}">
                  <a16:creationId xmlns:a16="http://schemas.microsoft.com/office/drawing/2014/main" id="{4A8CE4A2-F5A6-479E-B6D9-914E15E4061D}"/>
                </a:ext>
              </a:extLst>
            </p:cNvPr>
            <p:cNvSpPr/>
            <p:nvPr/>
          </p:nvSpPr>
          <p:spPr>
            <a:xfrm>
              <a:off x="0" y="7457800"/>
              <a:ext cx="10058400" cy="28800"/>
            </a:xfrm>
            <a:prstGeom prst="rect">
              <a:avLst/>
            </a:prstGeom>
            <a:solidFill>
              <a:srgbClr val="B49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A"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Imagen 8">
            <a:extLst>
              <a:ext uri="{FF2B5EF4-FFF2-40B4-BE49-F238E27FC236}">
                <a16:creationId xmlns:a16="http://schemas.microsoft.com/office/drawing/2014/main" id="{FA1F1966-98DE-432E-972C-8945C01E05F4}"/>
              </a:ext>
            </a:extLst>
          </p:cNvPr>
          <p:cNvPicPr>
            <a:picLocks noChangeAspect="1"/>
          </p:cNvPicPr>
          <p:nvPr/>
        </p:nvPicPr>
        <p:blipFill>
          <a:blip r:embed="rId3"/>
          <a:stretch>
            <a:fillRect/>
          </a:stretch>
        </p:blipFill>
        <p:spPr>
          <a:xfrm>
            <a:off x="11024276" y="80221"/>
            <a:ext cx="1116248" cy="618954"/>
          </a:xfrm>
          <a:prstGeom prst="rect">
            <a:avLst/>
          </a:prstGeom>
        </p:spPr>
      </p:pic>
      <p:sp>
        <p:nvSpPr>
          <p:cNvPr id="18" name="CuadroTexto 15">
            <a:extLst>
              <a:ext uri="{FF2B5EF4-FFF2-40B4-BE49-F238E27FC236}">
                <a16:creationId xmlns:a16="http://schemas.microsoft.com/office/drawing/2014/main" id="{F326A01A-5EE4-4954-9E19-0647103F6A89}"/>
              </a:ext>
            </a:extLst>
          </p:cNvPr>
          <p:cNvSpPr txBox="1"/>
          <p:nvPr/>
        </p:nvSpPr>
        <p:spPr>
          <a:xfrm>
            <a:off x="8598737" y="1228687"/>
            <a:ext cx="2626209" cy="3531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Tasa de desempleo (%)</a:t>
            </a:r>
            <a:endParaRPr lang="es-PA" sz="1400" u="none" dirty="0">
              <a:solidFill>
                <a:schemeClr val="tx1"/>
              </a:solidFill>
              <a:latin typeface="Franklin Gothic Demi Cond" panose="020B0706030402020204" pitchFamily="34" charset="0"/>
            </a:endParaRPr>
          </a:p>
        </p:txBody>
      </p:sp>
      <p:sp>
        <p:nvSpPr>
          <p:cNvPr id="19" name="CuadroTexto 12">
            <a:extLst>
              <a:ext uri="{FF2B5EF4-FFF2-40B4-BE49-F238E27FC236}">
                <a16:creationId xmlns:a16="http://schemas.microsoft.com/office/drawing/2014/main" id="{68372D79-1201-480C-9A66-C175696CE1A6}"/>
              </a:ext>
            </a:extLst>
          </p:cNvPr>
          <p:cNvSpPr txBox="1"/>
          <p:nvPr/>
        </p:nvSpPr>
        <p:spPr>
          <a:xfrm>
            <a:off x="-133134" y="1251309"/>
            <a:ext cx="7517948" cy="30786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Número de contratos de trabajo</a:t>
            </a:r>
            <a:endParaRPr lang="es-PA" sz="1400" u="none" dirty="0">
              <a:solidFill>
                <a:schemeClr val="tx1"/>
              </a:solidFill>
              <a:latin typeface="Franklin Gothic Demi Cond" panose="020B0706030402020204" pitchFamily="34" charset="0"/>
            </a:endParaRPr>
          </a:p>
        </p:txBody>
      </p:sp>
      <p:sp>
        <p:nvSpPr>
          <p:cNvPr id="21" name="CuadroTexto 12">
            <a:extLst>
              <a:ext uri="{FF2B5EF4-FFF2-40B4-BE49-F238E27FC236}">
                <a16:creationId xmlns:a16="http://schemas.microsoft.com/office/drawing/2014/main" id="{C84A9548-7F01-4541-B955-9787944F5998}"/>
              </a:ext>
            </a:extLst>
          </p:cNvPr>
          <p:cNvSpPr txBox="1"/>
          <p:nvPr/>
        </p:nvSpPr>
        <p:spPr>
          <a:xfrm>
            <a:off x="262439" y="3888137"/>
            <a:ext cx="6822345" cy="2498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Número de contratos de trabajo</a:t>
            </a:r>
            <a:endParaRPr lang="es-PA" sz="1400" u="none" dirty="0">
              <a:solidFill>
                <a:schemeClr val="tx1"/>
              </a:solidFill>
              <a:latin typeface="Franklin Gothic Demi Cond" panose="020B0706030402020204" pitchFamily="34" charset="0"/>
            </a:endParaRPr>
          </a:p>
        </p:txBody>
      </p:sp>
      <p:sp>
        <p:nvSpPr>
          <p:cNvPr id="11" name="CuadroTexto 10">
            <a:extLst>
              <a:ext uri="{FF2B5EF4-FFF2-40B4-BE49-F238E27FC236}">
                <a16:creationId xmlns:a16="http://schemas.microsoft.com/office/drawing/2014/main" id="{E0E8FFF2-77B0-FF02-431E-134AA8680B60}"/>
              </a:ext>
            </a:extLst>
          </p:cNvPr>
          <p:cNvSpPr txBox="1"/>
          <p:nvPr/>
        </p:nvSpPr>
        <p:spPr>
          <a:xfrm>
            <a:off x="21635" y="6283448"/>
            <a:ext cx="1053111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A" sz="1000" b="0" i="0" u="none" strike="noStrike" kern="1200" cap="none" spc="0" normalizeH="0" baseline="0" noProof="0" dirty="0">
                <a:ln>
                  <a:noFill/>
                </a:ln>
                <a:effectLst/>
                <a:uLnTx/>
                <a:uFillTx/>
                <a:latin typeface="Calibri"/>
                <a:ea typeface="+mn-ea"/>
                <a:cs typeface="+mn-cs"/>
              </a:rPr>
              <a:t>Fuente: Con base en información del INEC (</a:t>
            </a:r>
            <a:r>
              <a:rPr lang="es-PA" sz="1000" dirty="0">
                <a:latin typeface="Calibri"/>
              </a:rPr>
              <a:t>ago.</a:t>
            </a:r>
            <a:r>
              <a:rPr kumimoji="0" lang="es-PA" sz="1000" b="0" i="0" u="none" strike="noStrike" kern="1200" cap="none" spc="0" normalizeH="0" baseline="0" noProof="0" dirty="0">
                <a:ln>
                  <a:noFill/>
                </a:ln>
                <a:effectLst/>
                <a:uLnTx/>
                <a:uFillTx/>
                <a:latin typeface="Calibri"/>
                <a:ea typeface="+mn-ea"/>
                <a:cs typeface="+mn-cs"/>
              </a:rPr>
              <a:t>, 2024). Instituto Nacional de Estadística y Censo - Panamá. Obtenido de https://www.inec.gob.pa/avance/Default.aspx?ID_CATEGORIA=1&amp;ID_IDIOMA=1</a:t>
            </a:r>
          </a:p>
        </p:txBody>
      </p:sp>
      <p:sp>
        <p:nvSpPr>
          <p:cNvPr id="23" name="CuadroTexto 12">
            <a:extLst>
              <a:ext uri="{FF2B5EF4-FFF2-40B4-BE49-F238E27FC236}">
                <a16:creationId xmlns:a16="http://schemas.microsoft.com/office/drawing/2014/main" id="{B2D7F5B4-010E-411A-B8C8-5CE991343A05}"/>
              </a:ext>
            </a:extLst>
          </p:cNvPr>
          <p:cNvSpPr txBox="1"/>
          <p:nvPr/>
        </p:nvSpPr>
        <p:spPr>
          <a:xfrm>
            <a:off x="8048009" y="3847744"/>
            <a:ext cx="3527494" cy="43648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A" sz="1400" u="none" baseline="0" dirty="0">
                <a:solidFill>
                  <a:schemeClr val="tx1"/>
                </a:solidFill>
                <a:latin typeface="Franklin Gothic Demi Cond" panose="020B0706030402020204" pitchFamily="34" charset="0"/>
              </a:rPr>
              <a:t>Empleo informal (%) </a:t>
            </a:r>
          </a:p>
          <a:p>
            <a:pPr algn="ctr"/>
            <a:r>
              <a:rPr lang="en-US" sz="1400" b="1" dirty="0">
                <a:solidFill>
                  <a:srgbClr val="000000"/>
                </a:solidFill>
                <a:latin typeface="DM Sans Bold"/>
              </a:rPr>
              <a:t>771 mil </a:t>
            </a:r>
            <a:r>
              <a:rPr lang="en-US" sz="1400" b="1" dirty="0" err="1">
                <a:solidFill>
                  <a:srgbClr val="000000"/>
                </a:solidFill>
                <a:latin typeface="DM Sans Bold"/>
              </a:rPr>
              <a:t>informales</a:t>
            </a:r>
            <a:endParaRPr lang="en-US" sz="1400" b="1" dirty="0">
              <a:solidFill>
                <a:srgbClr val="000000"/>
              </a:solidFill>
              <a:latin typeface="DM Sans Bold"/>
            </a:endParaRPr>
          </a:p>
          <a:p>
            <a:pPr algn="ctr"/>
            <a:endParaRPr lang="es-PA" sz="1400" u="none" dirty="0">
              <a:solidFill>
                <a:schemeClr val="tx1"/>
              </a:solidFill>
              <a:latin typeface="Franklin Gothic Demi Cond" panose="020B0706030402020204" pitchFamily="34" charset="0"/>
            </a:endParaRPr>
          </a:p>
        </p:txBody>
      </p:sp>
      <p:graphicFrame>
        <p:nvGraphicFramePr>
          <p:cNvPr id="14" name="Gráfico 13">
            <a:extLst>
              <a:ext uri="{FF2B5EF4-FFF2-40B4-BE49-F238E27FC236}">
                <a16:creationId xmlns:a16="http://schemas.microsoft.com/office/drawing/2014/main" id="{9515CCE4-F3D5-4F17-983B-7E88034356E9}"/>
              </a:ext>
            </a:extLst>
          </p:cNvPr>
          <p:cNvGraphicFramePr>
            <a:graphicFrameLocks/>
          </p:cNvGraphicFramePr>
          <p:nvPr>
            <p:extLst>
              <p:ext uri="{D42A27DB-BD31-4B8C-83A1-F6EECF244321}">
                <p14:modId xmlns:p14="http://schemas.microsoft.com/office/powerpoint/2010/main" val="1245020145"/>
              </p:ext>
            </p:extLst>
          </p:nvPr>
        </p:nvGraphicFramePr>
        <p:xfrm>
          <a:off x="7434815" y="1654698"/>
          <a:ext cx="4404883" cy="21366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áfico 16">
            <a:extLst>
              <a:ext uri="{FF2B5EF4-FFF2-40B4-BE49-F238E27FC236}">
                <a16:creationId xmlns:a16="http://schemas.microsoft.com/office/drawing/2014/main" id="{2503AD93-4FC0-4787-900F-E7344BC17FF0}"/>
              </a:ext>
            </a:extLst>
          </p:cNvPr>
          <p:cNvGraphicFramePr>
            <a:graphicFrameLocks/>
          </p:cNvGraphicFramePr>
          <p:nvPr>
            <p:extLst>
              <p:ext uri="{D42A27DB-BD31-4B8C-83A1-F6EECF244321}">
                <p14:modId xmlns:p14="http://schemas.microsoft.com/office/powerpoint/2010/main" val="2972040083"/>
              </p:ext>
            </p:extLst>
          </p:nvPr>
        </p:nvGraphicFramePr>
        <p:xfrm>
          <a:off x="7434815" y="4242182"/>
          <a:ext cx="4494745" cy="1902474"/>
        </p:xfrm>
        <a:graphic>
          <a:graphicData uri="http://schemas.openxmlformats.org/drawingml/2006/chart">
            <c:chart xmlns:c="http://schemas.openxmlformats.org/drawingml/2006/chart" xmlns:r="http://schemas.openxmlformats.org/officeDocument/2006/relationships" r:id="rId5"/>
          </a:graphicData>
        </a:graphic>
      </p:graphicFrame>
      <p:pic>
        <p:nvPicPr>
          <p:cNvPr id="3" name="Imagen 2">
            <a:extLst>
              <a:ext uri="{FF2B5EF4-FFF2-40B4-BE49-F238E27FC236}">
                <a16:creationId xmlns:a16="http://schemas.microsoft.com/office/drawing/2014/main" id="{21C3D922-C781-DD51-274D-5D8B817EBE4D}"/>
              </a:ext>
            </a:extLst>
          </p:cNvPr>
          <p:cNvPicPr>
            <a:picLocks noChangeAspect="1"/>
          </p:cNvPicPr>
          <p:nvPr/>
        </p:nvPicPr>
        <p:blipFill>
          <a:blip r:embed="rId6"/>
          <a:stretch>
            <a:fillRect/>
          </a:stretch>
        </p:blipFill>
        <p:spPr>
          <a:xfrm>
            <a:off x="191304" y="1554201"/>
            <a:ext cx="6822345" cy="2219325"/>
          </a:xfrm>
          <a:prstGeom prst="rect">
            <a:avLst/>
          </a:prstGeom>
        </p:spPr>
      </p:pic>
      <p:graphicFrame>
        <p:nvGraphicFramePr>
          <p:cNvPr id="13" name="Gráfico 12">
            <a:extLst>
              <a:ext uri="{FF2B5EF4-FFF2-40B4-BE49-F238E27FC236}">
                <a16:creationId xmlns:a16="http://schemas.microsoft.com/office/drawing/2014/main" id="{BAABB1E7-87CE-416B-BBBC-AA3682375F64}"/>
              </a:ext>
            </a:extLst>
          </p:cNvPr>
          <p:cNvGraphicFramePr>
            <a:graphicFrameLocks/>
          </p:cNvGraphicFramePr>
          <p:nvPr>
            <p:extLst>
              <p:ext uri="{D42A27DB-BD31-4B8C-83A1-F6EECF244321}">
                <p14:modId xmlns:p14="http://schemas.microsoft.com/office/powerpoint/2010/main" val="2618532445"/>
              </p:ext>
            </p:extLst>
          </p:nvPr>
        </p:nvGraphicFramePr>
        <p:xfrm>
          <a:off x="262440" y="4203950"/>
          <a:ext cx="6751210" cy="201352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127768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18565</TotalTime>
  <Words>4531</Words>
  <Application>Microsoft Office PowerPoint</Application>
  <PresentationFormat>Panorámica</PresentationFormat>
  <Paragraphs>247</Paragraphs>
  <Slides>37</Slides>
  <Notes>19</Notes>
  <HiddenSlides>0</HiddenSlides>
  <MMClips>0</MMClips>
  <ScaleCrop>false</ScaleCrop>
  <HeadingPairs>
    <vt:vector size="4" baseType="variant">
      <vt:variant>
        <vt:lpstr>Tema</vt:lpstr>
      </vt:variant>
      <vt:variant>
        <vt:i4>3</vt:i4>
      </vt:variant>
      <vt:variant>
        <vt:lpstr>Títulos de diapositiva</vt:lpstr>
      </vt:variant>
      <vt:variant>
        <vt:i4>37</vt:i4>
      </vt:variant>
    </vt:vector>
  </HeadingPairs>
  <TitlesOfParts>
    <vt:vector size="40" baseType="lpstr">
      <vt:lpstr>Tema de Office</vt:lpstr>
      <vt:lpstr>1_Tema de Office</vt:lpstr>
      <vt:lpstr>2_Tema de Office</vt:lpstr>
      <vt:lpstr>Presentación de PowerPoint</vt:lpstr>
      <vt:lpstr>CONTENIDO</vt:lpstr>
      <vt:lpstr>Presentación de PowerPoint</vt:lpstr>
      <vt:lpstr>Presentación de PowerPoint</vt:lpstr>
      <vt:lpstr>Presentación de PowerPoint</vt:lpstr>
      <vt:lpstr>INDICADORES MACROECONÓMICOS CLAVE</vt:lpstr>
      <vt:lpstr>INDICADORES SECTORIALES</vt:lpstr>
      <vt:lpstr>Presentación de PowerPoint</vt:lpstr>
      <vt:lpstr>Presentación de PowerPoint</vt:lpstr>
      <vt:lpstr>Presentación de PowerPoint</vt:lpstr>
      <vt:lpstr>Presentación de PowerPoint</vt:lpstr>
      <vt:lpstr>Presentación de PowerPoint</vt:lpstr>
      <vt:lpstr>Dificultad para cumplir con el déficit en 2025</vt:lpstr>
      <vt:lpstr>Presentación de PowerPoint</vt:lpstr>
      <vt:lpstr>Presentación de PowerPoint</vt:lpstr>
      <vt:lpstr>Presentación de PowerPoint</vt:lpstr>
      <vt:lpstr>Presentación de PowerPoint</vt:lpstr>
      <vt:lpstr>Presentación de PowerPoint</vt:lpstr>
      <vt:lpstr>Presentación de PowerPoint</vt:lpstr>
      <vt:lpstr>Créditos nuevos de consumo personal e hipoteca</vt:lpstr>
      <vt:lpstr>Presentación de PowerPoint</vt:lpstr>
      <vt:lpstr>LOGÍSTICA</vt:lpstr>
      <vt:lpstr>Presentación de PowerPoint</vt:lpstr>
      <vt:lpstr>Proyectos de la ACP: gaseoducto y puertos</vt:lpstr>
      <vt:lpstr>Presentación de PowerPoint</vt:lpstr>
      <vt:lpstr>Adquisición de los puertos de Balboa y Cristóbal</vt:lpstr>
      <vt:lpstr>Presentación de PowerPoint</vt:lpstr>
      <vt:lpstr>Presentación de PowerPoint</vt:lpstr>
      <vt:lpstr>Presentación de PowerPoint</vt:lpstr>
      <vt:lpstr>¿Qué esperamos en 2025?</vt:lpstr>
      <vt:lpstr>PERSPECTIVAS ECONÓMICAS 2025-2026 la economía panameña muestra resiliencia y se proyecta una recuperación sólida a partir de 2025</vt:lpstr>
      <vt:lpstr>Presentación de PowerPoint</vt:lpstr>
      <vt:lpstr>Presentación de PowerPoint</vt:lpstr>
      <vt:lpstr>Presentación de PowerPoint</vt:lpstr>
      <vt:lpstr>CONCLUSIONES</vt:lpstr>
      <vt:lpstr>CONCLUSIONES</vt:lpstr>
      <vt:lpstr>Siglas y acrónimos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Marielen Castillo</dc:creator>
  <cp:lastModifiedBy>.</cp:lastModifiedBy>
  <cp:revision>35</cp:revision>
  <dcterms:created xsi:type="dcterms:W3CDTF">2022-01-19T21:11:49Z</dcterms:created>
  <dcterms:modified xsi:type="dcterms:W3CDTF">2025-07-14T20:52:47Z</dcterms:modified>
</cp:coreProperties>
</file>